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5"/>
  </p:notesMasterIdLst>
  <p:handoutMasterIdLst>
    <p:handoutMasterId r:id="rId26"/>
  </p:handoutMasterIdLst>
  <p:sldIdLst>
    <p:sldId id="282" r:id="rId5"/>
    <p:sldId id="292" r:id="rId6"/>
    <p:sldId id="293" r:id="rId7"/>
    <p:sldId id="294" r:id="rId8"/>
    <p:sldId id="295" r:id="rId9"/>
    <p:sldId id="296" r:id="rId10"/>
    <p:sldId id="269" r:id="rId11"/>
    <p:sldId id="297" r:id="rId12"/>
    <p:sldId id="284" r:id="rId13"/>
    <p:sldId id="287" r:id="rId14"/>
    <p:sldId id="300" r:id="rId15"/>
    <p:sldId id="288" r:id="rId16"/>
    <p:sldId id="299" r:id="rId17"/>
    <p:sldId id="298" r:id="rId18"/>
    <p:sldId id="276" r:id="rId19"/>
    <p:sldId id="289" r:id="rId20"/>
    <p:sldId id="290" r:id="rId21"/>
    <p:sldId id="278" r:id="rId22"/>
    <p:sldId id="291" r:id="rId23"/>
    <p:sldId id="28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66"/>
    <a:srgbClr val="E8E8E8"/>
    <a:srgbClr val="B20738"/>
    <a:srgbClr val="003865"/>
    <a:srgbClr val="2C2C2C"/>
    <a:srgbClr val="000000"/>
    <a:srgbClr val="78BE21"/>
    <a:srgbClr val="0D0D0D"/>
    <a:srgbClr val="00A3E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89889" autoAdjust="0"/>
  </p:normalViewPr>
  <p:slideViewPr>
    <p:cSldViewPr snapToGrid="0">
      <p:cViewPr varScale="1">
        <p:scale>
          <a:sx n="107" d="100"/>
          <a:sy n="107" d="100"/>
        </p:scale>
        <p:origin x="39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1/15/2025</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1/15/2025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38657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76386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01236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09775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401609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01609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Goals:</a:t>
            </a:r>
          </a:p>
          <a:p>
            <a:r>
              <a:rPr lang="en-US" sz="1200" dirty="0"/>
              <a:t>- Share published data with neighboring states  </a:t>
            </a:r>
          </a:p>
          <a:p>
            <a:pPr marL="171450" indent="-171450">
              <a:buFontTx/>
              <a:buChar char="-"/>
            </a:pPr>
            <a:r>
              <a:rPr lang="en-US" sz="1200" dirty="0"/>
              <a:t>Share products requiring minimal modification (Dashboards, R or Python code, applications)</a:t>
            </a:r>
          </a:p>
          <a:p>
            <a:pPr marL="171450" indent="-171450">
              <a:buFontTx/>
              <a:buChar char="-"/>
            </a:pPr>
            <a:endParaRPr lang="en-US" sz="1200" dirty="0"/>
          </a:p>
          <a:p>
            <a:r>
              <a:rPr lang="en-US" sz="1200" dirty="0"/>
              <a:t>Examples: </a:t>
            </a:r>
          </a:p>
          <a:p>
            <a:pPr marL="342900" indent="-342900">
              <a:buFontTx/>
              <a:buChar char="-"/>
            </a:pPr>
            <a:r>
              <a:rPr lang="en-US" sz="1200" dirty="0"/>
              <a:t>WIOA requirement for ETPL data - Programs structure</a:t>
            </a:r>
          </a:p>
          <a:p>
            <a:pPr marL="342900" indent="-342900">
              <a:buFontTx/>
              <a:buChar char="-"/>
            </a:pPr>
            <a:r>
              <a:rPr lang="en-US" sz="1200" dirty="0"/>
              <a:t>Pandemic increased demand for UI Claims reporting – </a:t>
            </a:r>
            <a:r>
              <a:rPr lang="en-US" sz="1200" dirty="0" err="1"/>
              <a:t>UIClaims</a:t>
            </a:r>
            <a:r>
              <a:rPr lang="en-US" sz="1200" dirty="0"/>
              <a:t> structure</a:t>
            </a:r>
          </a:p>
          <a:p>
            <a:pPr marL="171450" indent="-171450">
              <a:buFontTx/>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19495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60425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06844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50819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74853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1/15/2025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1/15/2025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1/15/2025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1/15/2025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1/15/2025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1/15/2025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1/15/2025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1/15/2025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1/15/2025</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1/15/2025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1/15/2025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1/15/2025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1/15/2025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1/15/2025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1/15/2025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1/15/2025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1/15/2025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1/15/2025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1/15/2025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1/15/2025</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t>1/15/2025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1/15/2025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1/15/2025</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1/15/2025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1/15/2025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1/15/2025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1/15/2025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1/15/2025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1/15/2025</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1/15/2025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1/15/2025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1/15/2025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1/15/2025</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idcenter.org/document/wid-3-0-core-tables/"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widcenter.org/document/all-core-tabl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idcenter.org/wid-3-0-suggested-implementation-procedur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idcenter.org/document/all-core-table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blue and white logo&#10;&#10;Description automatically generated">
            <a:extLst>
              <a:ext uri="{FF2B5EF4-FFF2-40B4-BE49-F238E27FC236}">
                <a16:creationId xmlns:a16="http://schemas.microsoft.com/office/drawing/2014/main" id="{A9F7EA68-EC7D-E15F-5988-D3BAFC186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240"/>
            <a:ext cx="12192000" cy="2784021"/>
          </a:xfrm>
          <a:prstGeom prst="rect">
            <a:avLst/>
          </a:prstGeom>
        </p:spPr>
      </p:pic>
      <p:sp>
        <p:nvSpPr>
          <p:cNvPr id="2" name="Title 1">
            <a:extLst>
              <a:ext uri="{FF2B5EF4-FFF2-40B4-BE49-F238E27FC236}">
                <a16:creationId xmlns:a16="http://schemas.microsoft.com/office/drawing/2014/main" id="{92DB83A2-FA65-23E6-4C19-284F1C78CC4A}"/>
              </a:ext>
            </a:extLst>
          </p:cNvPr>
          <p:cNvSpPr>
            <a:spLocks noGrp="1"/>
          </p:cNvSpPr>
          <p:nvPr>
            <p:ph type="ctrTitle"/>
          </p:nvPr>
        </p:nvSpPr>
        <p:spPr/>
        <p:txBody>
          <a:bodyPr/>
          <a:lstStyle/>
          <a:p>
            <a:r>
              <a:rPr lang="en-US" dirty="0"/>
              <a:t>WID 3.0</a:t>
            </a:r>
            <a:br>
              <a:rPr lang="en-US" dirty="0"/>
            </a:br>
            <a:r>
              <a:rPr lang="en-US" sz="2800" dirty="0"/>
              <a:t>Training January 2025</a:t>
            </a:r>
            <a:endParaRPr lang="en-US" dirty="0"/>
          </a:p>
        </p:txBody>
      </p:sp>
      <p:sp>
        <p:nvSpPr>
          <p:cNvPr id="3" name="Text Placeholder 2">
            <a:extLst>
              <a:ext uri="{FF2B5EF4-FFF2-40B4-BE49-F238E27FC236}">
                <a16:creationId xmlns:a16="http://schemas.microsoft.com/office/drawing/2014/main" id="{88E3CB8D-3199-A2FC-7287-2F526C5B1D7D}"/>
              </a:ext>
            </a:extLst>
          </p:cNvPr>
          <p:cNvSpPr>
            <a:spLocks noGrp="1"/>
          </p:cNvSpPr>
          <p:nvPr>
            <p:ph type="body" sz="quarter" idx="14"/>
          </p:nvPr>
        </p:nvSpPr>
        <p:spPr/>
        <p:txBody>
          <a:bodyPr/>
          <a:lstStyle/>
          <a:p>
            <a:r>
              <a:rPr lang="en-US" dirty="0"/>
              <a:t>Steve Duthie (MT) and Amanda Rohrer (MN)</a:t>
            </a:r>
          </a:p>
        </p:txBody>
      </p:sp>
      <p:sp>
        <p:nvSpPr>
          <p:cNvPr id="4" name="Date Placeholder 3">
            <a:extLst>
              <a:ext uri="{FF2B5EF4-FFF2-40B4-BE49-F238E27FC236}">
                <a16:creationId xmlns:a16="http://schemas.microsoft.com/office/drawing/2014/main" id="{7F9057FD-65CA-7AE0-0E97-C87684D24C7E}"/>
              </a:ext>
            </a:extLst>
          </p:cNvPr>
          <p:cNvSpPr>
            <a:spLocks noGrp="1"/>
          </p:cNvSpPr>
          <p:nvPr>
            <p:ph type="dt" sz="half" idx="15"/>
          </p:nvPr>
        </p:nvSpPr>
        <p:spPr/>
        <p:txBody>
          <a:bodyPr/>
          <a:lstStyle/>
          <a:p>
            <a:fld id="{D7ED242C-24FB-43A0-BCB6-43756FC812F6}" type="datetime1">
              <a:rPr lang="en-US" smtClean="0"/>
              <a:t>1/15/2025</a:t>
            </a:fld>
            <a:endParaRPr lang="en-US" dirty="0"/>
          </a:p>
        </p:txBody>
      </p:sp>
      <p:sp>
        <p:nvSpPr>
          <p:cNvPr id="6" name="Slide Number Placeholder 5">
            <a:extLst>
              <a:ext uri="{FF2B5EF4-FFF2-40B4-BE49-F238E27FC236}">
                <a16:creationId xmlns:a16="http://schemas.microsoft.com/office/drawing/2014/main" id="{520732F0-94B3-A88F-A2FC-A989A92215EC}"/>
              </a:ext>
            </a:extLst>
          </p:cNvPr>
          <p:cNvSpPr>
            <a:spLocks noGrp="1"/>
          </p:cNvSpPr>
          <p:nvPr>
            <p:ph type="sldNum" sz="quarter" idx="16"/>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20813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Requirements</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3" name="TextBox 2">
            <a:extLst>
              <a:ext uri="{FF2B5EF4-FFF2-40B4-BE49-F238E27FC236}">
                <a16:creationId xmlns:a16="http://schemas.microsoft.com/office/drawing/2014/main" id="{1C7310DA-95C8-499C-C096-30700479C2E2}"/>
              </a:ext>
            </a:extLst>
          </p:cNvPr>
          <p:cNvSpPr txBox="1"/>
          <p:nvPr/>
        </p:nvSpPr>
        <p:spPr>
          <a:xfrm>
            <a:off x="609208" y="1742093"/>
            <a:ext cx="11220450" cy="3785652"/>
          </a:xfrm>
          <a:prstGeom prst="rect">
            <a:avLst/>
          </a:prstGeom>
          <a:noFill/>
        </p:spPr>
        <p:txBody>
          <a:bodyPr wrap="square" rtlCol="0">
            <a:spAutoFit/>
          </a:bodyPr>
          <a:lstStyle/>
          <a:p>
            <a:r>
              <a:rPr lang="en-US" sz="2400" b="1" dirty="0"/>
              <a:t>What is a Core Table?</a:t>
            </a:r>
          </a:p>
          <a:p>
            <a:endParaRPr lang="en-US" sz="2400" dirty="0"/>
          </a:p>
          <a:p>
            <a:r>
              <a:rPr lang="en-US" sz="2400" dirty="0"/>
              <a:t>Core tables include BLS programs data, Occupational Licenses, and the Employer Database content. </a:t>
            </a:r>
          </a:p>
          <a:p>
            <a:endParaRPr lang="en-US" sz="2400" dirty="0"/>
          </a:p>
          <a:p>
            <a:r>
              <a:rPr lang="en-US" sz="2400" dirty="0"/>
              <a:t>To support these tables there are a number of lookup tables that contain industry titles, occupational titles, geographic descriptions, and other labels and descriptive content.  Many of those are static and require no maintenance.  SOC Codes and Geographies can be more cumbersome. </a:t>
            </a:r>
          </a:p>
          <a:p>
            <a:endParaRPr lang="en-US" sz="2400" dirty="0"/>
          </a:p>
        </p:txBody>
      </p:sp>
    </p:spTree>
    <p:extLst>
      <p:ext uri="{BB962C8B-B14F-4D97-AF65-F5344CB8AC3E}">
        <p14:creationId xmlns:p14="http://schemas.microsoft.com/office/powerpoint/2010/main" val="244918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Requirements</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3" name="TextBox 2">
            <a:extLst>
              <a:ext uri="{FF2B5EF4-FFF2-40B4-BE49-F238E27FC236}">
                <a16:creationId xmlns:a16="http://schemas.microsoft.com/office/drawing/2014/main" id="{1C7310DA-95C8-499C-C096-30700479C2E2}"/>
              </a:ext>
            </a:extLst>
          </p:cNvPr>
          <p:cNvSpPr txBox="1"/>
          <p:nvPr/>
        </p:nvSpPr>
        <p:spPr>
          <a:xfrm>
            <a:off x="580928" y="1289606"/>
            <a:ext cx="11220450" cy="5632311"/>
          </a:xfrm>
          <a:prstGeom prst="rect">
            <a:avLst/>
          </a:prstGeom>
          <a:noFill/>
        </p:spPr>
        <p:txBody>
          <a:bodyPr wrap="square" rtlCol="0">
            <a:spAutoFit/>
          </a:bodyPr>
          <a:lstStyle/>
          <a:p>
            <a:r>
              <a:rPr lang="en-US" sz="2400" b="1" dirty="0"/>
              <a:t>State Requirements vs. WIGS Requirements</a:t>
            </a:r>
          </a:p>
          <a:p>
            <a:endParaRPr lang="en-US" sz="2400" dirty="0"/>
          </a:p>
          <a:p>
            <a:r>
              <a:rPr lang="en-US" sz="2400" dirty="0"/>
              <a:t>WID standard has been around a long time and many other requirements have been built off it. </a:t>
            </a:r>
          </a:p>
          <a:p>
            <a:endParaRPr lang="en-US" sz="2400" dirty="0"/>
          </a:p>
          <a:p>
            <a:r>
              <a:rPr lang="en-US" sz="2400" dirty="0"/>
              <a:t>State Dependencies: </a:t>
            </a:r>
          </a:p>
          <a:p>
            <a:pPr marL="342900" indent="-342900">
              <a:buFontTx/>
              <a:buChar char="-"/>
            </a:pPr>
            <a:r>
              <a:rPr lang="en-US" sz="2400" dirty="0"/>
              <a:t>User applications for data analysis, such as R, SAS, or Tableau</a:t>
            </a:r>
          </a:p>
          <a:p>
            <a:pPr marL="342900" indent="-342900">
              <a:buFontTx/>
              <a:buChar char="-"/>
            </a:pPr>
            <a:r>
              <a:rPr lang="en-US" sz="2400" dirty="0"/>
              <a:t>Internal or external applications for publishing data</a:t>
            </a:r>
          </a:p>
          <a:p>
            <a:pPr marL="342900" indent="-342900">
              <a:buFontTx/>
              <a:buChar char="-"/>
            </a:pPr>
            <a:r>
              <a:rPr lang="en-US" sz="2400" dirty="0"/>
              <a:t>Relationships with contractors, such as Geographic Solutions or </a:t>
            </a:r>
            <a:r>
              <a:rPr lang="en-US" sz="2400" dirty="0" err="1"/>
              <a:t>LMIInformer</a:t>
            </a:r>
            <a:endParaRPr lang="en-US" sz="2400" dirty="0"/>
          </a:p>
          <a:p>
            <a:pPr marL="342900" indent="-342900">
              <a:buFontTx/>
              <a:buChar char="-"/>
            </a:pPr>
            <a:r>
              <a:rPr lang="en-US" sz="2400" dirty="0"/>
              <a:t>Reports or inputs to other programs (e.g. QCEW employment for NCE calculation for LAUS/CES)</a:t>
            </a:r>
          </a:p>
          <a:p>
            <a:pPr marL="342900" indent="-342900">
              <a:buFontTx/>
              <a:buChar char="-"/>
            </a:pPr>
            <a:r>
              <a:rPr lang="en-US" sz="2400" dirty="0"/>
              <a:t>Non-standard content</a:t>
            </a:r>
          </a:p>
          <a:p>
            <a:pPr marL="342900" indent="-342900">
              <a:buFontTx/>
              <a:buChar char="-"/>
            </a:pPr>
            <a:endParaRPr lang="en-US" sz="2400" dirty="0"/>
          </a:p>
          <a:p>
            <a:r>
              <a:rPr lang="en-US" sz="2400" dirty="0"/>
              <a:t>Changes to the standard has implications for these dependencies</a:t>
            </a:r>
          </a:p>
          <a:p>
            <a:pPr marL="342900" indent="-342900">
              <a:buFontTx/>
              <a:buChar char="-"/>
            </a:pPr>
            <a:endParaRPr lang="en-US" sz="2400" dirty="0"/>
          </a:p>
        </p:txBody>
      </p:sp>
    </p:spTree>
    <p:extLst>
      <p:ext uri="{BB962C8B-B14F-4D97-AF65-F5344CB8AC3E}">
        <p14:creationId xmlns:p14="http://schemas.microsoft.com/office/powerpoint/2010/main" val="399298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Requirements</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3" name="TextBox 2">
            <a:extLst>
              <a:ext uri="{FF2B5EF4-FFF2-40B4-BE49-F238E27FC236}">
                <a16:creationId xmlns:a16="http://schemas.microsoft.com/office/drawing/2014/main" id="{1C7310DA-95C8-499C-C096-30700479C2E2}"/>
              </a:ext>
            </a:extLst>
          </p:cNvPr>
          <p:cNvSpPr txBox="1"/>
          <p:nvPr/>
        </p:nvSpPr>
        <p:spPr>
          <a:xfrm>
            <a:off x="609208" y="1742093"/>
            <a:ext cx="11220450" cy="4462760"/>
          </a:xfrm>
          <a:prstGeom prst="rect">
            <a:avLst/>
          </a:prstGeom>
          <a:noFill/>
        </p:spPr>
        <p:txBody>
          <a:bodyPr wrap="square" rtlCol="0">
            <a:spAutoFit/>
          </a:bodyPr>
          <a:lstStyle/>
          <a:p>
            <a:r>
              <a:rPr lang="en-US" sz="2000" b="1" dirty="0"/>
              <a:t>What data do you need to maintain?</a:t>
            </a:r>
          </a:p>
          <a:p>
            <a:endParaRPr lang="en-US" sz="2000" b="1" dirty="0"/>
          </a:p>
          <a:p>
            <a:r>
              <a:rPr lang="en-US" sz="2000" dirty="0"/>
              <a:t>The WID should generally include any data that the state regularly publishes.  There is no obligation to include other state data, historical data going back further than state policy requires, or detail beyond required publication standards.  </a:t>
            </a:r>
          </a:p>
          <a:p>
            <a:endParaRPr lang="en-US" sz="2000" dirty="0"/>
          </a:p>
          <a:p>
            <a:r>
              <a:rPr lang="en-US" sz="2000" dirty="0"/>
              <a:t>Consider:</a:t>
            </a:r>
          </a:p>
          <a:p>
            <a:pPr marL="342900" indent="-342900">
              <a:buFontTx/>
              <a:buChar char="-"/>
            </a:pPr>
            <a:r>
              <a:rPr lang="en-US" sz="2000" dirty="0"/>
              <a:t>Regional detail </a:t>
            </a:r>
          </a:p>
          <a:p>
            <a:pPr marL="342900" indent="-342900">
              <a:buFontTx/>
              <a:buChar char="-"/>
            </a:pPr>
            <a:r>
              <a:rPr lang="en-US" sz="2000" dirty="0"/>
              <a:t>Suppressions</a:t>
            </a:r>
          </a:p>
          <a:p>
            <a:pPr marL="342900" indent="-342900">
              <a:buFontTx/>
              <a:buChar char="-"/>
            </a:pPr>
            <a:r>
              <a:rPr lang="en-US" sz="2000" dirty="0"/>
              <a:t>Industry or occupational detail</a:t>
            </a:r>
          </a:p>
          <a:p>
            <a:endParaRPr lang="en-US" sz="2000" dirty="0"/>
          </a:p>
          <a:p>
            <a:r>
              <a:rPr lang="en-US" sz="2000" dirty="0"/>
              <a:t>In some tables, there are fields that offer additional detail, such as latitude and longitude, that may not be something states publish.  It is fine to leave them null if they allow nulls.</a:t>
            </a:r>
          </a:p>
          <a:p>
            <a:endParaRPr lang="en-US" sz="2400" dirty="0"/>
          </a:p>
        </p:txBody>
      </p:sp>
    </p:spTree>
    <p:extLst>
      <p:ext uri="{BB962C8B-B14F-4D97-AF65-F5344CB8AC3E}">
        <p14:creationId xmlns:p14="http://schemas.microsoft.com/office/powerpoint/2010/main" val="144305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42FDC3-1D86-28B5-7C9B-D9D4E8C3565A}"/>
              </a:ext>
            </a:extLst>
          </p:cNvPr>
          <p:cNvPicPr>
            <a:picLocks noChangeAspect="1"/>
          </p:cNvPicPr>
          <p:nvPr/>
        </p:nvPicPr>
        <p:blipFill rotWithShape="1">
          <a:blip r:embed="rId3"/>
          <a:srcRect r="47595" b="61823"/>
          <a:stretch/>
        </p:blipFill>
        <p:spPr bwMode="auto">
          <a:xfrm>
            <a:off x="6096000" y="4266687"/>
            <a:ext cx="5943600" cy="243522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Requirements</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3" name="TextBox 2">
            <a:extLst>
              <a:ext uri="{FF2B5EF4-FFF2-40B4-BE49-F238E27FC236}">
                <a16:creationId xmlns:a16="http://schemas.microsoft.com/office/drawing/2014/main" id="{1C7310DA-95C8-499C-C096-30700479C2E2}"/>
              </a:ext>
            </a:extLst>
          </p:cNvPr>
          <p:cNvSpPr txBox="1"/>
          <p:nvPr/>
        </p:nvSpPr>
        <p:spPr>
          <a:xfrm>
            <a:off x="229037" y="1345842"/>
            <a:ext cx="9523402" cy="3123932"/>
          </a:xfrm>
          <a:prstGeom prst="rect">
            <a:avLst/>
          </a:prstGeom>
          <a:noFill/>
        </p:spPr>
        <p:txBody>
          <a:bodyPr wrap="square" rtlCol="0">
            <a:spAutoFit/>
          </a:bodyPr>
          <a:lstStyle/>
          <a:p>
            <a:r>
              <a:rPr lang="en-US" sz="2000" b="1" dirty="0"/>
              <a:t>Where do you get the data?</a:t>
            </a:r>
          </a:p>
          <a:p>
            <a:endParaRPr lang="en-US" sz="1100" dirty="0"/>
          </a:p>
          <a:p>
            <a:r>
              <a:rPr lang="en-US" dirty="0"/>
              <a:t>BLS programs have WID output for </a:t>
            </a:r>
            <a:r>
              <a:rPr lang="en-US" b="1" dirty="0"/>
              <a:t>state</a:t>
            </a:r>
            <a:r>
              <a:rPr lang="en-US" dirty="0"/>
              <a:t> data. </a:t>
            </a:r>
          </a:p>
          <a:p>
            <a:r>
              <a:rPr lang="en-US" dirty="0"/>
              <a:t>OEWS is available in WID format from LEWIS.</a:t>
            </a:r>
          </a:p>
          <a:p>
            <a:r>
              <a:rPr lang="en-US" dirty="0"/>
              <a:t>Projections data is available in WID format from Projections Suite.</a:t>
            </a:r>
          </a:p>
          <a:p>
            <a:r>
              <a:rPr lang="en-US" dirty="0"/>
              <a:t>Employer Database data comes from the vendor in WID format.</a:t>
            </a:r>
          </a:p>
          <a:p>
            <a:r>
              <a:rPr lang="en-US" dirty="0"/>
              <a:t>License data is created by states and should be formatted appropriately.</a:t>
            </a:r>
          </a:p>
          <a:p>
            <a:endParaRPr lang="en-US" sz="1100" dirty="0"/>
          </a:p>
          <a:p>
            <a:r>
              <a:rPr lang="en-US" dirty="0"/>
              <a:t>Publicly available </a:t>
            </a:r>
            <a:r>
              <a:rPr lang="en-US" b="1" dirty="0"/>
              <a:t>national</a:t>
            </a:r>
            <a:r>
              <a:rPr lang="en-US" dirty="0"/>
              <a:t> data may be downloaded from the Widcenter.org website or obtained directly from federal sources.</a:t>
            </a:r>
          </a:p>
          <a:p>
            <a:endParaRPr lang="en-US" sz="2400" dirty="0"/>
          </a:p>
        </p:txBody>
      </p:sp>
      <p:pic>
        <p:nvPicPr>
          <p:cNvPr id="5" name="Picture 4">
            <a:extLst>
              <a:ext uri="{FF2B5EF4-FFF2-40B4-BE49-F238E27FC236}">
                <a16:creationId xmlns:a16="http://schemas.microsoft.com/office/drawing/2014/main" id="{79E75AAF-54B8-CA71-7219-789ED3C20BAB}"/>
              </a:ext>
            </a:extLst>
          </p:cNvPr>
          <p:cNvPicPr>
            <a:picLocks noChangeAspect="1"/>
          </p:cNvPicPr>
          <p:nvPr/>
        </p:nvPicPr>
        <p:blipFill rotWithShape="1">
          <a:blip r:embed="rId4">
            <a:extLst>
              <a:ext uri="{28A0092B-C50C-407E-A947-70E740481C1C}">
                <a14:useLocalDpi xmlns:a14="http://schemas.microsoft.com/office/drawing/2010/main" val="0"/>
              </a:ext>
            </a:extLst>
          </a:blip>
          <a:srcRect t="1448" r="69769" b="16184"/>
          <a:stretch/>
        </p:blipFill>
        <p:spPr bwMode="auto">
          <a:xfrm>
            <a:off x="9891132" y="1004282"/>
            <a:ext cx="2009775" cy="3914775"/>
          </a:xfrm>
          <a:prstGeom prst="rect">
            <a:avLst/>
          </a:prstGeom>
          <a:ln>
            <a:noFill/>
          </a:ln>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8694E63F-B655-3C1E-B1D9-C27D12E11581}"/>
              </a:ext>
            </a:extLst>
          </p:cNvPr>
          <p:cNvGrpSpPr/>
          <p:nvPr/>
        </p:nvGrpSpPr>
        <p:grpSpPr>
          <a:xfrm>
            <a:off x="2288678" y="4088592"/>
            <a:ext cx="3668629" cy="2736925"/>
            <a:chOff x="0" y="0"/>
            <a:chExt cx="5176520" cy="3278505"/>
          </a:xfrm>
        </p:grpSpPr>
        <p:pic>
          <p:nvPicPr>
            <p:cNvPr id="9" name="Picture 8">
              <a:extLst>
                <a:ext uri="{FF2B5EF4-FFF2-40B4-BE49-F238E27FC236}">
                  <a16:creationId xmlns:a16="http://schemas.microsoft.com/office/drawing/2014/main" id="{D5FF3428-9C28-9231-293D-7555A539F2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32" t="7112" r="11539" b="23088"/>
            <a:stretch/>
          </p:blipFill>
          <p:spPr bwMode="auto">
            <a:xfrm>
              <a:off x="0" y="0"/>
              <a:ext cx="5176520" cy="3278505"/>
            </a:xfrm>
            <a:prstGeom prst="rect">
              <a:avLst/>
            </a:prstGeom>
            <a:ln>
              <a:noFill/>
            </a:ln>
            <a:extLst>
              <a:ext uri="{53640926-AAD7-44D8-BBD7-CCE9431645EC}">
                <a14:shadowObscured xmlns:a14="http://schemas.microsoft.com/office/drawing/2010/main"/>
              </a:ext>
            </a:extLst>
          </p:spPr>
        </p:pic>
        <p:sp>
          <p:nvSpPr>
            <p:cNvPr id="10" name="Right Arrow 2">
              <a:extLst>
                <a:ext uri="{FF2B5EF4-FFF2-40B4-BE49-F238E27FC236}">
                  <a16:creationId xmlns:a16="http://schemas.microsoft.com/office/drawing/2014/main" id="{F98A17CD-2C09-6287-48E3-AAD79259482F}"/>
                </a:ext>
              </a:extLst>
            </p:cNvPr>
            <p:cNvSpPr/>
            <p:nvPr/>
          </p:nvSpPr>
          <p:spPr>
            <a:xfrm rot="10800000">
              <a:off x="4492869" y="2549769"/>
              <a:ext cx="446258" cy="2286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81128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5A42FB-6D24-BB5F-39A6-2BDDE81C419C}"/>
              </a:ext>
            </a:extLst>
          </p:cNvPr>
          <p:cNvSpPr>
            <a:spLocks noGrp="1"/>
          </p:cNvSpPr>
          <p:nvPr>
            <p:ph type="ctrTitle"/>
          </p:nvPr>
        </p:nvSpPr>
        <p:spPr>
          <a:xfrm>
            <a:off x="0" y="502088"/>
            <a:ext cx="12192000" cy="1199223"/>
          </a:xfrm>
        </p:spPr>
        <p:txBody>
          <a:bodyPr/>
          <a:lstStyle/>
          <a:p>
            <a:r>
              <a:rPr lang="en-US" dirty="0"/>
              <a:t>Navigating the Website</a:t>
            </a:r>
          </a:p>
        </p:txBody>
      </p:sp>
      <p:sp>
        <p:nvSpPr>
          <p:cNvPr id="4" name="Date Placeholder 3">
            <a:extLst>
              <a:ext uri="{FF2B5EF4-FFF2-40B4-BE49-F238E27FC236}">
                <a16:creationId xmlns:a16="http://schemas.microsoft.com/office/drawing/2014/main" id="{F61B6347-E6D0-796A-386A-0D753A4FE831}"/>
              </a:ext>
            </a:extLst>
          </p:cNvPr>
          <p:cNvSpPr>
            <a:spLocks noGrp="1"/>
          </p:cNvSpPr>
          <p:nvPr>
            <p:ph type="dt" sz="half" idx="15"/>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378692D6-8672-C154-5435-48CF3EE63A30}"/>
              </a:ext>
            </a:extLst>
          </p:cNvPr>
          <p:cNvSpPr>
            <a:spLocks noGrp="1"/>
          </p:cNvSpPr>
          <p:nvPr>
            <p:ph type="sldNum" sz="quarter" idx="16"/>
          </p:nvPr>
        </p:nvSpPr>
        <p:spPr/>
        <p:txBody>
          <a:bodyPr/>
          <a:lstStyle/>
          <a:p>
            <a:fld id="{48F63A3B-78C7-47BE-AE5E-E10140E04643}" type="slidenum">
              <a:rPr lang="en-US" smtClean="0"/>
              <a:t>14</a:t>
            </a:fld>
            <a:endParaRPr lang="en-US" dirty="0"/>
          </a:p>
        </p:txBody>
      </p:sp>
      <p:sp>
        <p:nvSpPr>
          <p:cNvPr id="10" name="TextBox 9">
            <a:extLst>
              <a:ext uri="{FF2B5EF4-FFF2-40B4-BE49-F238E27FC236}">
                <a16:creationId xmlns:a16="http://schemas.microsoft.com/office/drawing/2014/main" id="{8D341A10-9947-97A6-9E70-A53FFE7CC47E}"/>
              </a:ext>
            </a:extLst>
          </p:cNvPr>
          <p:cNvSpPr txBox="1"/>
          <p:nvPr/>
        </p:nvSpPr>
        <p:spPr>
          <a:xfrm>
            <a:off x="3385347" y="2458014"/>
            <a:ext cx="6505785" cy="1938992"/>
          </a:xfrm>
          <a:prstGeom prst="rect">
            <a:avLst/>
          </a:prstGeom>
          <a:noFill/>
        </p:spPr>
        <p:txBody>
          <a:bodyPr wrap="square" rtlCol="0">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Times New Roman" panose="02020603050405020304" pitchFamily="18" charset="0"/>
              </a:rPr>
              <a:t>Core Tables</a:t>
            </a:r>
          </a:p>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latin typeface="Calibri" panose="020F0502020204030204" pitchFamily="34" charset="0"/>
                <a:ea typeface="Calibri" panose="020F0502020204030204" pitchFamily="34" charset="0"/>
              </a:rPr>
              <a:t>Content Index and Documentation</a:t>
            </a:r>
          </a:p>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latin typeface="Calibri" panose="020F0502020204030204" pitchFamily="34" charset="0"/>
                <a:ea typeface="Calibri" panose="020F0502020204030204" pitchFamily="34" charset="0"/>
              </a:rPr>
              <a:t>Downloadable content</a:t>
            </a:r>
          </a:p>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rPr>
              <a:t>Support</a:t>
            </a:r>
            <a:endParaRPr lang="en-US" sz="2400" dirty="0">
              <a:effectLst/>
              <a:latin typeface="Calibri" panose="020F0502020204030204" pitchFamily="34" charset="0"/>
              <a:ea typeface="Calibri" panose="020F0502020204030204" pitchFamily="34" charset="0"/>
            </a:endParaRPr>
          </a:p>
          <a:p>
            <a:endParaRPr lang="en-US" sz="2400" dirty="0"/>
          </a:p>
        </p:txBody>
      </p:sp>
    </p:spTree>
    <p:extLst>
      <p:ext uri="{BB962C8B-B14F-4D97-AF65-F5344CB8AC3E}">
        <p14:creationId xmlns:p14="http://schemas.microsoft.com/office/powerpoint/2010/main" val="300393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42E7-573A-795E-88D8-2533F3A5C112}"/>
              </a:ext>
            </a:extLst>
          </p:cNvPr>
          <p:cNvSpPr>
            <a:spLocks noGrp="1"/>
          </p:cNvSpPr>
          <p:nvPr>
            <p:ph type="title"/>
          </p:nvPr>
        </p:nvSpPr>
        <p:spPr/>
        <p:txBody>
          <a:bodyPr/>
          <a:lstStyle/>
          <a:p>
            <a:r>
              <a:rPr lang="en-US" dirty="0"/>
              <a:t>Navigating the Website</a:t>
            </a:r>
          </a:p>
        </p:txBody>
      </p:sp>
      <p:sp>
        <p:nvSpPr>
          <p:cNvPr id="4" name="Date Placeholder 3">
            <a:extLst>
              <a:ext uri="{FF2B5EF4-FFF2-40B4-BE49-F238E27FC236}">
                <a16:creationId xmlns:a16="http://schemas.microsoft.com/office/drawing/2014/main" id="{2D6611A5-96F4-E520-6B76-F8F1074A9346}"/>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FEE58D18-57F0-CBA5-F3EE-65C2E5D09C6B}"/>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5" name="TextBox 4">
            <a:extLst>
              <a:ext uri="{FF2B5EF4-FFF2-40B4-BE49-F238E27FC236}">
                <a16:creationId xmlns:a16="http://schemas.microsoft.com/office/drawing/2014/main" id="{BE589701-0136-B95C-74CE-123C5B247DF0}"/>
              </a:ext>
            </a:extLst>
          </p:cNvPr>
          <p:cNvSpPr txBox="1"/>
          <p:nvPr/>
        </p:nvSpPr>
        <p:spPr>
          <a:xfrm>
            <a:off x="1689756" y="1893361"/>
            <a:ext cx="7256282" cy="3231654"/>
          </a:xfrm>
          <a:prstGeom prst="rect">
            <a:avLst/>
          </a:prstGeom>
          <a:noFill/>
        </p:spPr>
        <p:txBody>
          <a:bodyPr wrap="square">
            <a:spAutoFit/>
          </a:bodyPr>
          <a:lstStyle/>
          <a:p>
            <a:r>
              <a:rPr lang="en-US" sz="2400" b="1" dirty="0"/>
              <a:t>Understanding the Structure Document</a:t>
            </a:r>
          </a:p>
          <a:p>
            <a:endParaRPr lang="en-US" dirty="0"/>
          </a:p>
          <a:p>
            <a:pPr marL="285750" indent="-285750">
              <a:buFont typeface="Arial" panose="020B0604020202020204" pitchFamily="34" charset="0"/>
              <a:buChar char="•"/>
            </a:pPr>
            <a:r>
              <a:rPr lang="en-US" dirty="0"/>
              <a:t>Document is grouped by Table Type</a:t>
            </a:r>
          </a:p>
          <a:p>
            <a:pPr marL="285750" indent="-285750">
              <a:buFont typeface="Arial" panose="020B0604020202020204" pitchFamily="34" charset="0"/>
              <a:buChar char="•"/>
            </a:pPr>
            <a:r>
              <a:rPr lang="en-US" dirty="0"/>
              <a:t>Core tables are marked with an apple core in both the index and the table definition</a:t>
            </a:r>
          </a:p>
          <a:p>
            <a:pPr marL="285750" indent="-285750">
              <a:buFont typeface="Arial" panose="020B0604020202020204" pitchFamily="34" charset="0"/>
              <a:buChar char="•"/>
            </a:pPr>
            <a:r>
              <a:rPr lang="en-US" dirty="0"/>
              <a:t>Don’t skip the Appendices!</a:t>
            </a:r>
          </a:p>
          <a:p>
            <a:pPr marL="742950" lvl="1" indent="-285750">
              <a:buFontTx/>
              <a:buChar char="-"/>
            </a:pPr>
            <a:r>
              <a:rPr lang="en-US" dirty="0"/>
              <a:t>Core tables list</a:t>
            </a:r>
          </a:p>
          <a:p>
            <a:pPr marL="742950" lvl="1" indent="-285750">
              <a:buFontTx/>
              <a:buChar char="-"/>
            </a:pPr>
            <a:r>
              <a:rPr lang="en-US" dirty="0"/>
              <a:t>Summary of changes</a:t>
            </a:r>
          </a:p>
          <a:p>
            <a:pPr marL="742950" lvl="1" indent="-285750">
              <a:buFontTx/>
              <a:buChar char="-"/>
            </a:pPr>
            <a:r>
              <a:rPr lang="en-US" dirty="0"/>
              <a:t>Appendix D – WID 2.8 Name and Associated Program</a:t>
            </a:r>
          </a:p>
          <a:p>
            <a:pPr marL="285750" indent="-285750">
              <a:buFontTx/>
              <a:buChar char="-"/>
            </a:pPr>
            <a:endParaRPr lang="en-US" dirty="0"/>
          </a:p>
          <a:p>
            <a:endParaRPr lang="en-US" dirty="0"/>
          </a:p>
        </p:txBody>
      </p:sp>
    </p:spTree>
    <p:extLst>
      <p:ext uri="{BB962C8B-B14F-4D97-AF65-F5344CB8AC3E}">
        <p14:creationId xmlns:p14="http://schemas.microsoft.com/office/powerpoint/2010/main" val="403272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42E7-573A-795E-88D8-2533F3A5C112}"/>
              </a:ext>
            </a:extLst>
          </p:cNvPr>
          <p:cNvSpPr>
            <a:spLocks noGrp="1"/>
          </p:cNvSpPr>
          <p:nvPr>
            <p:ph type="title"/>
          </p:nvPr>
        </p:nvSpPr>
        <p:spPr/>
        <p:txBody>
          <a:bodyPr/>
          <a:lstStyle/>
          <a:p>
            <a:r>
              <a:rPr lang="en-US" dirty="0"/>
              <a:t>Navigating the Website</a:t>
            </a:r>
          </a:p>
        </p:txBody>
      </p:sp>
      <p:sp>
        <p:nvSpPr>
          <p:cNvPr id="4" name="Date Placeholder 3">
            <a:extLst>
              <a:ext uri="{FF2B5EF4-FFF2-40B4-BE49-F238E27FC236}">
                <a16:creationId xmlns:a16="http://schemas.microsoft.com/office/drawing/2014/main" id="{2D6611A5-96F4-E520-6B76-F8F1074A9346}"/>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FEE58D18-57F0-CBA5-F3EE-65C2E5D09C6B}"/>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7" name="Picture 6">
            <a:extLst>
              <a:ext uri="{FF2B5EF4-FFF2-40B4-BE49-F238E27FC236}">
                <a16:creationId xmlns:a16="http://schemas.microsoft.com/office/drawing/2014/main" id="{33DA0299-AE70-E48B-7859-B22C60621E52}"/>
              </a:ext>
            </a:extLst>
          </p:cNvPr>
          <p:cNvPicPr>
            <a:picLocks noChangeAspect="1"/>
          </p:cNvPicPr>
          <p:nvPr/>
        </p:nvPicPr>
        <p:blipFill>
          <a:blip r:embed="rId2"/>
          <a:stretch>
            <a:fillRect/>
          </a:stretch>
        </p:blipFill>
        <p:spPr>
          <a:xfrm>
            <a:off x="6238779" y="1533877"/>
            <a:ext cx="5501886" cy="3538440"/>
          </a:xfrm>
          <a:prstGeom prst="rect">
            <a:avLst/>
          </a:prstGeom>
        </p:spPr>
      </p:pic>
      <p:sp>
        <p:nvSpPr>
          <p:cNvPr id="5" name="TextBox 4">
            <a:extLst>
              <a:ext uri="{FF2B5EF4-FFF2-40B4-BE49-F238E27FC236}">
                <a16:creationId xmlns:a16="http://schemas.microsoft.com/office/drawing/2014/main" id="{BE589701-0136-B95C-74CE-123C5B247DF0}"/>
              </a:ext>
            </a:extLst>
          </p:cNvPr>
          <p:cNvSpPr txBox="1"/>
          <p:nvPr/>
        </p:nvSpPr>
        <p:spPr>
          <a:xfrm>
            <a:off x="568263" y="1662529"/>
            <a:ext cx="6094428" cy="2123658"/>
          </a:xfrm>
          <a:prstGeom prst="rect">
            <a:avLst/>
          </a:prstGeom>
          <a:noFill/>
        </p:spPr>
        <p:txBody>
          <a:bodyPr wrap="square">
            <a:spAutoFit/>
          </a:bodyPr>
          <a:lstStyle/>
          <a:p>
            <a:r>
              <a:rPr lang="en-US" sz="2400" b="1" dirty="0"/>
              <a:t>Core tables list and links</a:t>
            </a:r>
          </a:p>
          <a:p>
            <a:endParaRPr lang="en-US" dirty="0"/>
          </a:p>
          <a:p>
            <a:endParaRPr lang="en-US" dirty="0"/>
          </a:p>
          <a:p>
            <a:endParaRPr lang="en-US" dirty="0"/>
          </a:p>
          <a:p>
            <a:r>
              <a:rPr lang="en-US" sz="1800" dirty="0"/>
              <a:t>WID 3.0 </a:t>
            </a:r>
            <a:r>
              <a:rPr lang="en-US" sz="1800" dirty="0">
                <a:hlinkClick r:id="rId3"/>
              </a:rPr>
              <a:t>https://widcenter.org/document/wid-3-0-core-tables/</a:t>
            </a:r>
            <a:endParaRPr lang="en-US" sz="1800" dirty="0"/>
          </a:p>
          <a:p>
            <a:r>
              <a:rPr lang="en-US" sz="1800" dirty="0"/>
              <a:t>WID 2.8 </a:t>
            </a:r>
            <a:r>
              <a:rPr lang="en-US" sz="1800" dirty="0">
                <a:hlinkClick r:id="rId4"/>
              </a:rPr>
              <a:t>https://widcenter.org/document/all-core-tables/</a:t>
            </a:r>
            <a:r>
              <a:rPr lang="en-US" sz="1800" dirty="0"/>
              <a:t> </a:t>
            </a:r>
          </a:p>
          <a:p>
            <a:endParaRPr lang="en-US" dirty="0"/>
          </a:p>
        </p:txBody>
      </p:sp>
    </p:spTree>
    <p:extLst>
      <p:ext uri="{BB962C8B-B14F-4D97-AF65-F5344CB8AC3E}">
        <p14:creationId xmlns:p14="http://schemas.microsoft.com/office/powerpoint/2010/main" val="88255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42E7-573A-795E-88D8-2533F3A5C112}"/>
              </a:ext>
            </a:extLst>
          </p:cNvPr>
          <p:cNvSpPr>
            <a:spLocks noGrp="1"/>
          </p:cNvSpPr>
          <p:nvPr>
            <p:ph type="title"/>
          </p:nvPr>
        </p:nvSpPr>
        <p:spPr/>
        <p:txBody>
          <a:bodyPr/>
          <a:lstStyle/>
          <a:p>
            <a:r>
              <a:rPr lang="en-US" dirty="0"/>
              <a:t>Navigating the Website</a:t>
            </a:r>
          </a:p>
        </p:txBody>
      </p:sp>
      <p:sp>
        <p:nvSpPr>
          <p:cNvPr id="4" name="Date Placeholder 3">
            <a:extLst>
              <a:ext uri="{FF2B5EF4-FFF2-40B4-BE49-F238E27FC236}">
                <a16:creationId xmlns:a16="http://schemas.microsoft.com/office/drawing/2014/main" id="{2D6611A5-96F4-E520-6B76-F8F1074A9346}"/>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FEE58D18-57F0-CBA5-F3EE-65C2E5D09C6B}"/>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5" name="TextBox 4">
            <a:extLst>
              <a:ext uri="{FF2B5EF4-FFF2-40B4-BE49-F238E27FC236}">
                <a16:creationId xmlns:a16="http://schemas.microsoft.com/office/drawing/2014/main" id="{BE589701-0136-B95C-74CE-123C5B247DF0}"/>
              </a:ext>
            </a:extLst>
          </p:cNvPr>
          <p:cNvSpPr txBox="1"/>
          <p:nvPr/>
        </p:nvSpPr>
        <p:spPr>
          <a:xfrm>
            <a:off x="1011024" y="1995828"/>
            <a:ext cx="7925585" cy="2677656"/>
          </a:xfrm>
          <a:prstGeom prst="rect">
            <a:avLst/>
          </a:prstGeom>
          <a:noFill/>
        </p:spPr>
        <p:txBody>
          <a:bodyPr wrap="square">
            <a:spAutoFit/>
          </a:bodyPr>
          <a:lstStyle/>
          <a:p>
            <a:r>
              <a:rPr lang="en-US" sz="2400" b="1" dirty="0"/>
              <a:t>Content Index and Documentation</a:t>
            </a:r>
          </a:p>
          <a:p>
            <a:endParaRPr lang="en-US" dirty="0"/>
          </a:p>
          <a:p>
            <a:pPr marL="285750" indent="-285750">
              <a:buFont typeface="Arial" panose="020B0604020202020204" pitchFamily="34" charset="0"/>
              <a:buChar char="•"/>
            </a:pPr>
            <a:r>
              <a:rPr lang="en-US" dirty="0"/>
              <a:t>Provides links to source data</a:t>
            </a:r>
          </a:p>
          <a:p>
            <a:pPr marL="285750" indent="-285750">
              <a:buFont typeface="Arial" panose="020B0604020202020204" pitchFamily="34" charset="0"/>
              <a:buChar char="•"/>
            </a:pPr>
            <a:r>
              <a:rPr lang="en-US" dirty="0"/>
              <a:t>Provides links to files in WID format, where available</a:t>
            </a:r>
          </a:p>
          <a:p>
            <a:pPr marL="285750" indent="-285750">
              <a:buFont typeface="Arial" panose="020B0604020202020204" pitchFamily="34" charset="0"/>
              <a:buChar char="•"/>
            </a:pPr>
            <a:r>
              <a:rPr lang="en-US" dirty="0"/>
              <a:t>Provides description of limitations and challenges of working with the data source, including release frequency and changes</a:t>
            </a:r>
          </a:p>
          <a:p>
            <a:pPr marL="285750" indent="-285750">
              <a:buFont typeface="Arial" panose="020B0604020202020204" pitchFamily="34" charset="0"/>
              <a:buChar char="•"/>
            </a:pPr>
            <a:r>
              <a:rPr lang="en-US" dirty="0"/>
              <a:t>Primarily Core tables, but also includes some landing pages for topics on which we get frequent questions</a:t>
            </a:r>
          </a:p>
          <a:p>
            <a:endParaRPr lang="en-US" dirty="0"/>
          </a:p>
        </p:txBody>
      </p:sp>
    </p:spTree>
    <p:extLst>
      <p:ext uri="{BB962C8B-B14F-4D97-AF65-F5344CB8AC3E}">
        <p14:creationId xmlns:p14="http://schemas.microsoft.com/office/powerpoint/2010/main" val="256169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Available Resources for Migration</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5" name="TextBox 4">
            <a:extLst>
              <a:ext uri="{FF2B5EF4-FFF2-40B4-BE49-F238E27FC236}">
                <a16:creationId xmlns:a16="http://schemas.microsoft.com/office/drawing/2014/main" id="{4EC23A24-33CF-4186-1113-C0491435CFC5}"/>
              </a:ext>
            </a:extLst>
          </p:cNvPr>
          <p:cNvSpPr txBox="1"/>
          <p:nvPr/>
        </p:nvSpPr>
        <p:spPr>
          <a:xfrm>
            <a:off x="923826" y="1555036"/>
            <a:ext cx="9813303" cy="4801314"/>
          </a:xfrm>
          <a:prstGeom prst="rect">
            <a:avLst/>
          </a:prstGeom>
          <a:noFill/>
        </p:spPr>
        <p:txBody>
          <a:bodyPr wrap="square">
            <a:spAutoFit/>
          </a:bodyPr>
          <a:lstStyle/>
          <a:p>
            <a:r>
              <a:rPr lang="en-US" dirty="0"/>
              <a:t>ULMITA.org – LEWIS/Projections Forum</a:t>
            </a:r>
          </a:p>
          <a:p>
            <a:endParaRPr lang="en-US" dirty="0"/>
          </a:p>
          <a:p>
            <a:r>
              <a:rPr lang="en-US" dirty="0">
                <a:hlinkClick r:id="rId3"/>
              </a:rPr>
              <a:t>Suggested Implementation Procedure</a:t>
            </a:r>
            <a:endParaRPr lang="en-US" dirty="0"/>
          </a:p>
          <a:p>
            <a:pPr marL="285750" indent="-285750">
              <a:buFontTx/>
              <a:buChar char="-"/>
            </a:pPr>
            <a:r>
              <a:rPr lang="en-US" dirty="0"/>
              <a:t>Overview of approach and considerations</a:t>
            </a:r>
          </a:p>
          <a:p>
            <a:pPr marL="285750" indent="-285750">
              <a:buFontTx/>
              <a:buChar char="-"/>
            </a:pPr>
            <a:r>
              <a:rPr lang="en-US" dirty="0"/>
              <a:t>Current structure document</a:t>
            </a:r>
          </a:p>
          <a:p>
            <a:pPr marL="285750" indent="-285750">
              <a:buFontTx/>
              <a:buChar char="-"/>
            </a:pPr>
            <a:r>
              <a:rPr lang="en-US" dirty="0"/>
              <a:t>Scripts to create the WID structure</a:t>
            </a:r>
          </a:p>
          <a:p>
            <a:pPr marL="285750" indent="-285750">
              <a:buFontTx/>
              <a:buChar char="-"/>
            </a:pPr>
            <a:r>
              <a:rPr lang="en-US" dirty="0"/>
              <a:t>Scripts to create Compatibility views (aliasing core tables to their previous field names)</a:t>
            </a:r>
          </a:p>
          <a:p>
            <a:pPr marL="285750" indent="-285750">
              <a:buFontTx/>
              <a:buChar char="-"/>
            </a:pPr>
            <a:r>
              <a:rPr lang="en-US" dirty="0"/>
              <a:t>Scripts to create Application views (brings titles into core tables for convenience)</a:t>
            </a:r>
          </a:p>
          <a:p>
            <a:pPr marL="285750" indent="-285750">
              <a:buFontTx/>
              <a:buChar char="-"/>
            </a:pPr>
            <a:r>
              <a:rPr lang="en-US" dirty="0"/>
              <a:t>Migration script to move data from a clean version of WID 2.8 to WID 3.0 (will likely require customization)</a:t>
            </a:r>
          </a:p>
          <a:p>
            <a:endParaRPr lang="en-US" dirty="0"/>
          </a:p>
          <a:p>
            <a:r>
              <a:rPr lang="en-US" dirty="0"/>
              <a:t>Some notes on customization: Some states add additional detail to their lookup tables.  Occupational licenses for example has very broad categories and for states with well-developed programs, they may have access to much more refined categories.  For the most part this is good, provided the lookup table properly reflects those relationships and can be used to get the appropriate descriptive content.  Wherever possible use the standard values and use custom values that fall within the range allocated to them (50-70). </a:t>
            </a:r>
          </a:p>
        </p:txBody>
      </p:sp>
    </p:spTree>
    <p:extLst>
      <p:ext uri="{BB962C8B-B14F-4D97-AF65-F5344CB8AC3E}">
        <p14:creationId xmlns:p14="http://schemas.microsoft.com/office/powerpoint/2010/main" val="25374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Available Resources for Migration</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5" name="TextBox 4">
            <a:extLst>
              <a:ext uri="{FF2B5EF4-FFF2-40B4-BE49-F238E27FC236}">
                <a16:creationId xmlns:a16="http://schemas.microsoft.com/office/drawing/2014/main" id="{4EC23A24-33CF-4186-1113-C0491435CFC5}"/>
              </a:ext>
            </a:extLst>
          </p:cNvPr>
          <p:cNvSpPr txBox="1"/>
          <p:nvPr/>
        </p:nvSpPr>
        <p:spPr>
          <a:xfrm>
            <a:off x="923826" y="1555036"/>
            <a:ext cx="9813303" cy="4616648"/>
          </a:xfrm>
          <a:prstGeom prst="rect">
            <a:avLst/>
          </a:prstGeom>
          <a:noFill/>
        </p:spPr>
        <p:txBody>
          <a:bodyPr wrap="square">
            <a:spAutoFit/>
          </a:bodyPr>
          <a:lstStyle/>
          <a:p>
            <a:r>
              <a:rPr lang="en-US" sz="2400" b="1" dirty="0"/>
              <a:t>Pitfalls</a:t>
            </a:r>
          </a:p>
          <a:p>
            <a:endParaRPr lang="en-US" dirty="0"/>
          </a:p>
          <a:p>
            <a:r>
              <a:rPr lang="en-US" i="1" dirty="0"/>
              <a:t>Lookup tables:</a:t>
            </a:r>
          </a:p>
          <a:p>
            <a:r>
              <a:rPr lang="en-US" dirty="0"/>
              <a:t>The required contents of lookup tables depend on what data is being stored.  A long time series (particularly in the Industry table) or state customization (e.g. additional detail in Licenses lookups) is likely supported by state-specific content in the lookup tables</a:t>
            </a:r>
          </a:p>
          <a:p>
            <a:endParaRPr lang="en-US" dirty="0"/>
          </a:p>
          <a:p>
            <a:r>
              <a:rPr lang="en-US" i="1" dirty="0"/>
              <a:t>Structure customization: </a:t>
            </a:r>
          </a:p>
          <a:p>
            <a:r>
              <a:rPr lang="en-US" dirty="0"/>
              <a:t>States have modified structures in minor ways to accommodate their data, for example expanding the size of title fields or adding extra fields at the end of a table.  Those inconsistencies may cause errors in migration that will need to be corrected</a:t>
            </a:r>
          </a:p>
          <a:p>
            <a:endParaRPr lang="en-US" dirty="0"/>
          </a:p>
          <a:p>
            <a:r>
              <a:rPr lang="en-US" i="1" dirty="0"/>
              <a:t>Unsupported software:</a:t>
            </a:r>
          </a:p>
          <a:p>
            <a:r>
              <a:rPr lang="en-US" dirty="0"/>
              <a:t>MS Access is used by a lot of states either to meet the WID requirement or for local storage/processing before uploading data to a vendor.  Access has limitations on key structure that doesn’t work for the WID. </a:t>
            </a:r>
          </a:p>
        </p:txBody>
      </p:sp>
    </p:spTree>
    <p:extLst>
      <p:ext uri="{BB962C8B-B14F-4D97-AF65-F5344CB8AC3E}">
        <p14:creationId xmlns:p14="http://schemas.microsoft.com/office/powerpoint/2010/main" val="288506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endar&#10;&#10;Description automatically generated with medium confidence">
            <a:extLst>
              <a:ext uri="{FF2B5EF4-FFF2-40B4-BE49-F238E27FC236}">
                <a16:creationId xmlns:a16="http://schemas.microsoft.com/office/drawing/2014/main" id="{937809D1-F0BA-4F6E-761A-AD5C3ABF3335}"/>
              </a:ext>
            </a:extLst>
          </p:cNvPr>
          <p:cNvPicPr>
            <a:picLocks noChangeAspect="1"/>
          </p:cNvPicPr>
          <p:nvPr/>
        </p:nvPicPr>
        <p:blipFill>
          <a:blip r:embed="rId3" cstate="print">
            <a:extLst>
              <a:ext uri="{28A0092B-C50C-407E-A947-70E740481C1C}">
                <a14:useLocalDpi xmlns:a14="http://schemas.microsoft.com/office/drawing/2010/main" val="0"/>
              </a:ext>
            </a:extLst>
          </a:blip>
          <a:srcRect t="14523" b="10481"/>
          <a:stretch/>
        </p:blipFill>
        <p:spPr>
          <a:xfrm>
            <a:off x="3541986" y="2414171"/>
            <a:ext cx="5310352" cy="4039870"/>
          </a:xfrm>
          <a:prstGeom prst="rect">
            <a:avLst/>
          </a:prstGeom>
        </p:spPr>
      </p:pic>
      <p:sp>
        <p:nvSpPr>
          <p:cNvPr id="2" name="Title 1">
            <a:extLst>
              <a:ext uri="{FF2B5EF4-FFF2-40B4-BE49-F238E27FC236}">
                <a16:creationId xmlns:a16="http://schemas.microsoft.com/office/drawing/2014/main" id="{6D67FC09-CA94-5DD0-D336-B3E2DD765EE7}"/>
              </a:ext>
            </a:extLst>
          </p:cNvPr>
          <p:cNvSpPr>
            <a:spLocks noGrp="1"/>
          </p:cNvSpPr>
          <p:nvPr>
            <p:ph type="title"/>
          </p:nvPr>
        </p:nvSpPr>
        <p:spPr/>
        <p:txBody>
          <a:bodyPr/>
          <a:lstStyle/>
          <a:p>
            <a:r>
              <a:rPr lang="en-US" dirty="0"/>
              <a:t>History, Why a WID?</a:t>
            </a:r>
          </a:p>
        </p:txBody>
      </p:sp>
      <p:sp>
        <p:nvSpPr>
          <p:cNvPr id="3" name="Content Placeholder 2">
            <a:extLst>
              <a:ext uri="{FF2B5EF4-FFF2-40B4-BE49-F238E27FC236}">
                <a16:creationId xmlns:a16="http://schemas.microsoft.com/office/drawing/2014/main" id="{6193540C-4633-3D4B-3DF3-D2667D8FF9D3}"/>
              </a:ext>
            </a:extLst>
          </p:cNvPr>
          <p:cNvSpPr>
            <a:spLocks noGrp="1"/>
          </p:cNvSpPr>
          <p:nvPr>
            <p:ph idx="1"/>
          </p:nvPr>
        </p:nvSpPr>
        <p:spPr>
          <a:xfrm>
            <a:off x="322947" y="1610518"/>
            <a:ext cx="11319155" cy="4630026"/>
          </a:xfrm>
        </p:spPr>
        <p:txBody>
          <a:bodyPr>
            <a:normAutofit/>
          </a:bodyPr>
          <a:lstStyle/>
          <a:p>
            <a:pPr>
              <a:buFontTx/>
              <a:buChar char="-"/>
            </a:pPr>
            <a:endParaRPr lang="en-US" dirty="0"/>
          </a:p>
          <a:p>
            <a:pPr marL="0" indent="0">
              <a:buNone/>
            </a:pPr>
            <a:endParaRPr lang="en-US" dirty="0"/>
          </a:p>
        </p:txBody>
      </p:sp>
      <p:sp>
        <p:nvSpPr>
          <p:cNvPr id="4" name="Date Placeholder 3">
            <a:extLst>
              <a:ext uri="{FF2B5EF4-FFF2-40B4-BE49-F238E27FC236}">
                <a16:creationId xmlns:a16="http://schemas.microsoft.com/office/drawing/2014/main" id="{2E63F6EF-945F-6022-31CB-4B495EABA35D}"/>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787E9D35-9F2B-F7EA-8FA2-4A99BACB3AD4}"/>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5" name="TextBox 4">
            <a:extLst>
              <a:ext uri="{FF2B5EF4-FFF2-40B4-BE49-F238E27FC236}">
                <a16:creationId xmlns:a16="http://schemas.microsoft.com/office/drawing/2014/main" id="{D56E21F0-72D6-1CD3-0B7E-996CD0943105}"/>
              </a:ext>
            </a:extLst>
          </p:cNvPr>
          <p:cNvSpPr txBox="1"/>
          <p:nvPr/>
        </p:nvSpPr>
        <p:spPr>
          <a:xfrm>
            <a:off x="322947" y="1767840"/>
            <a:ext cx="11319155" cy="646331"/>
          </a:xfrm>
          <a:prstGeom prst="rect">
            <a:avLst/>
          </a:prstGeom>
          <a:noFill/>
        </p:spPr>
        <p:txBody>
          <a:bodyPr wrap="square" rtlCol="0">
            <a:spAutoFit/>
          </a:bodyPr>
          <a:lstStyle/>
          <a:p>
            <a:pPr algn="ctr"/>
            <a:r>
              <a:rPr lang="en-US" sz="3600" dirty="0"/>
              <a:t>In The Beginning There Was Chaos!</a:t>
            </a:r>
          </a:p>
        </p:txBody>
      </p:sp>
      <p:sp>
        <p:nvSpPr>
          <p:cNvPr id="9" name="TextBox 8">
            <a:extLst>
              <a:ext uri="{FF2B5EF4-FFF2-40B4-BE49-F238E27FC236}">
                <a16:creationId xmlns:a16="http://schemas.microsoft.com/office/drawing/2014/main" id="{4810ACA9-9665-D11A-25FE-ADB4AA5979E7}"/>
              </a:ext>
            </a:extLst>
          </p:cNvPr>
          <p:cNvSpPr txBox="1"/>
          <p:nvPr/>
        </p:nvSpPr>
        <p:spPr>
          <a:xfrm>
            <a:off x="5005261" y="5375117"/>
            <a:ext cx="2383802" cy="923330"/>
          </a:xfrm>
          <a:prstGeom prst="rect">
            <a:avLst/>
          </a:prstGeom>
          <a:noFill/>
        </p:spPr>
        <p:txBody>
          <a:bodyPr wrap="square" rtlCol="0">
            <a:spAutoFit/>
          </a:bodyPr>
          <a:lstStyle/>
          <a:p>
            <a:r>
              <a:rPr lang="en-US" dirty="0"/>
              <a:t>There were just too many variations of the data being provided</a:t>
            </a:r>
          </a:p>
        </p:txBody>
      </p:sp>
    </p:spTree>
    <p:extLst>
      <p:ext uri="{BB962C8B-B14F-4D97-AF65-F5344CB8AC3E}">
        <p14:creationId xmlns:p14="http://schemas.microsoft.com/office/powerpoint/2010/main" val="38352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35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D7D7-C8AE-BDE8-26A4-836F83C017C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97A6FE1-1162-9F23-BA75-30BA97927E1D}"/>
              </a:ext>
            </a:extLst>
          </p:cNvPr>
          <p:cNvSpPr>
            <a:spLocks noGrp="1"/>
          </p:cNvSpPr>
          <p:nvPr>
            <p:ph idx="1"/>
          </p:nvPr>
        </p:nvSpPr>
        <p:spPr/>
        <p:txBody>
          <a:bodyPr/>
          <a:lstStyle/>
          <a:p>
            <a:r>
              <a:rPr lang="en-US" dirty="0"/>
              <a:t>What additional resources would help you?</a:t>
            </a:r>
          </a:p>
          <a:p>
            <a:r>
              <a:rPr lang="en-US" dirty="0"/>
              <a:t>What concerns about the process do you have?</a:t>
            </a:r>
          </a:p>
        </p:txBody>
      </p:sp>
      <p:sp>
        <p:nvSpPr>
          <p:cNvPr id="4" name="Date Placeholder 3">
            <a:extLst>
              <a:ext uri="{FF2B5EF4-FFF2-40B4-BE49-F238E27FC236}">
                <a16:creationId xmlns:a16="http://schemas.microsoft.com/office/drawing/2014/main" id="{6DE7BB76-8B9E-A566-2E59-79CFF13C56ED}"/>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EC691CA1-635A-9E67-30FE-E56BEC69D1C4}"/>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19119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3CD2-4C1B-510C-8775-6EAF263FDCAD}"/>
              </a:ext>
            </a:extLst>
          </p:cNvPr>
          <p:cNvSpPr>
            <a:spLocks noGrp="1"/>
          </p:cNvSpPr>
          <p:nvPr>
            <p:ph type="title"/>
          </p:nvPr>
        </p:nvSpPr>
        <p:spPr/>
        <p:txBody>
          <a:bodyPr/>
          <a:lstStyle/>
          <a:p>
            <a:r>
              <a:rPr lang="en-US" dirty="0"/>
              <a:t>History, Why a WID?</a:t>
            </a:r>
          </a:p>
        </p:txBody>
      </p:sp>
      <p:sp>
        <p:nvSpPr>
          <p:cNvPr id="3" name="Content Placeholder 2">
            <a:extLst>
              <a:ext uri="{FF2B5EF4-FFF2-40B4-BE49-F238E27FC236}">
                <a16:creationId xmlns:a16="http://schemas.microsoft.com/office/drawing/2014/main" id="{67A6895A-3762-55DF-2AEB-C273B77EBEFE}"/>
              </a:ext>
            </a:extLst>
          </p:cNvPr>
          <p:cNvSpPr>
            <a:spLocks noGrp="1"/>
          </p:cNvSpPr>
          <p:nvPr>
            <p:ph idx="1"/>
          </p:nvPr>
        </p:nvSpPr>
        <p:spPr/>
        <p:txBody>
          <a:bodyPr>
            <a:normAutofit lnSpcReduction="10000"/>
          </a:bodyPr>
          <a:lstStyle/>
          <a:p>
            <a:pPr marL="0" indent="0" algn="l">
              <a:spcAft>
                <a:spcPts val="600"/>
              </a:spcAft>
              <a:buNone/>
            </a:pPr>
            <a:r>
              <a:rPr lang="en-US" sz="1800" b="0" i="0" u="none" strike="noStrike" baseline="0" dirty="0">
                <a:latin typeface="Calibri" panose="020F0502020204030204" pitchFamily="34" charset="0"/>
                <a:cs typeface="Calibri" panose="020F0502020204030204" pitchFamily="34" charset="0"/>
              </a:rPr>
              <a:t>A Joint effort between the Employment and Training Administration of the U.S. Department of Labor and the States to:</a:t>
            </a:r>
          </a:p>
          <a:p>
            <a:pPr marL="0" indent="0" algn="l">
              <a:spcBef>
                <a:spcPts val="0"/>
              </a:spcBef>
              <a:spcAft>
                <a:spcPts val="0"/>
              </a:spcAft>
              <a:buNone/>
            </a:pPr>
            <a:r>
              <a:rPr lang="en-US" sz="1800" b="0" i="0" u="none" strike="noStrike" baseline="0" dirty="0">
                <a:latin typeface="Calibri" panose="020F0502020204030204" pitchFamily="34" charset="0"/>
                <a:cs typeface="Calibri" panose="020F0502020204030204" pitchFamily="34" charset="0"/>
              </a:rPr>
              <a:t>- conduct research,</a:t>
            </a:r>
          </a:p>
          <a:p>
            <a:pPr marL="0" indent="0" algn="l">
              <a:spcBef>
                <a:spcPts val="0"/>
              </a:spcBef>
              <a:spcAft>
                <a:spcPts val="0"/>
              </a:spcAft>
              <a:buNone/>
            </a:pPr>
            <a:r>
              <a:rPr lang="en-US" sz="1800" b="0" i="0" u="none" strike="noStrike" baseline="0" dirty="0">
                <a:latin typeface="Calibri" panose="020F0502020204030204" pitchFamily="34" charset="0"/>
                <a:cs typeface="Calibri" panose="020F0502020204030204" pitchFamily="34" charset="0"/>
              </a:rPr>
              <a:t>- develop products, and</a:t>
            </a:r>
          </a:p>
          <a:p>
            <a:pPr marL="0" indent="0" algn="l">
              <a:spcBef>
                <a:spcPts val="0"/>
              </a:spcBef>
              <a:spcAft>
                <a:spcPts val="600"/>
              </a:spcAft>
              <a:buNone/>
            </a:pPr>
            <a:r>
              <a:rPr lang="en-US" sz="1800" b="0" i="0" u="none" strike="noStrike" baseline="0" dirty="0">
                <a:latin typeface="Calibri" panose="020F0502020204030204" pitchFamily="34" charset="0"/>
                <a:cs typeface="Calibri" panose="020F0502020204030204" pitchFamily="34" charset="0"/>
              </a:rPr>
              <a:t>- deliver Information to job seekers, employers, economic developers, planners and other users.</a:t>
            </a:r>
          </a:p>
          <a:p>
            <a:pPr marL="0" indent="0" algn="l">
              <a:spcBef>
                <a:spcPts val="0"/>
              </a:spcBef>
              <a:spcAft>
                <a:spcPts val="0"/>
              </a:spcAft>
              <a:buNone/>
            </a:pPr>
            <a:r>
              <a:rPr lang="en-US" sz="1800" dirty="0">
                <a:latin typeface="Calibri" panose="020F0502020204030204" pitchFamily="34" charset="0"/>
                <a:cs typeface="Calibri" panose="020F0502020204030204" pitchFamily="34" charset="0"/>
              </a:rPr>
              <a:t>Started on the database structure in August 1996 using 2 existing databases </a:t>
            </a:r>
          </a:p>
          <a:p>
            <a:pPr marL="0" indent="0" algn="ctr">
              <a:spcBef>
                <a:spcPts val="0"/>
              </a:spcBef>
              <a:spcAft>
                <a:spcPts val="0"/>
              </a:spcAft>
              <a:buNone/>
            </a:pPr>
            <a:r>
              <a:rPr lang="en-US" sz="1800" dirty="0">
                <a:latin typeface="Calibri" panose="020F0502020204030204" pitchFamily="34" charset="0"/>
                <a:cs typeface="Calibri" panose="020F0502020204030204" pitchFamily="34" charset="0"/>
              </a:rPr>
              <a:t>OLMID </a:t>
            </a:r>
          </a:p>
          <a:p>
            <a:pPr marL="0" indent="0" algn="ctr">
              <a:spcBef>
                <a:spcPts val="0"/>
              </a:spcBef>
              <a:spcAft>
                <a:spcPts val="0"/>
              </a:spcAft>
              <a:buNone/>
            </a:pPr>
            <a:r>
              <a:rPr lang="en-US" sz="1800" dirty="0">
                <a:latin typeface="Calibri" panose="020F0502020204030204" pitchFamily="34" charset="0"/>
                <a:cs typeface="Calibri" panose="020F0502020204030204" pitchFamily="34" charset="0"/>
              </a:rPr>
              <a:t>	North Carolina’s Human Resource Information System Database.</a:t>
            </a:r>
          </a:p>
          <a:p>
            <a:pPr marL="0" indent="0" algn="l">
              <a:spcBef>
                <a:spcPts val="0"/>
              </a:spcBef>
              <a:spcAft>
                <a:spcPts val="0"/>
              </a:spcAft>
              <a:buNone/>
            </a:pPr>
            <a:endParaRPr lang="en-US" sz="1800" dirty="0">
              <a:latin typeface="Calibri" panose="020F0502020204030204" pitchFamily="34" charset="0"/>
              <a:cs typeface="Calibri" panose="020F0502020204030204" pitchFamily="34" charset="0"/>
            </a:endParaRPr>
          </a:p>
          <a:p>
            <a:pPr marL="457200" lvl="1" indent="0">
              <a:spcBef>
                <a:spcPts val="0"/>
              </a:spcBef>
              <a:spcAft>
                <a:spcPts val="0"/>
              </a:spcAft>
              <a:buNone/>
            </a:pPr>
            <a:r>
              <a:rPr lang="en-US" sz="1800" dirty="0">
                <a:latin typeface="Calibri" panose="020F0502020204030204" pitchFamily="34" charset="0"/>
                <a:cs typeface="Calibri" panose="020F0502020204030204" pitchFamily="34" charset="0"/>
              </a:rPr>
              <a:t>The structure needed to be database agnostic</a:t>
            </a:r>
          </a:p>
          <a:p>
            <a:pPr marL="457200" lvl="1" indent="0">
              <a:spcBef>
                <a:spcPts val="0"/>
              </a:spcBef>
              <a:spcAft>
                <a:spcPts val="0"/>
              </a:spcAft>
              <a:buNone/>
            </a:pPr>
            <a:endParaRPr lang="en-US" sz="1800" dirty="0">
              <a:latin typeface="Calibri" panose="020F0502020204030204" pitchFamily="34" charset="0"/>
              <a:cs typeface="Calibri" panose="020F0502020204030204" pitchFamily="34" charset="0"/>
            </a:endParaRPr>
          </a:p>
          <a:p>
            <a:pPr marL="0" indent="0" algn="ctr">
              <a:spcBef>
                <a:spcPts val="0"/>
              </a:spcBef>
              <a:spcAft>
                <a:spcPts val="0"/>
              </a:spcAft>
              <a:buNone/>
            </a:pPr>
            <a:r>
              <a:rPr lang="en-US" sz="1800" dirty="0">
                <a:latin typeface="Calibri" panose="020F0502020204030204" pitchFamily="34" charset="0"/>
                <a:cs typeface="Calibri" panose="020F0502020204030204" pitchFamily="34" charset="0"/>
              </a:rPr>
              <a:t>America’s Labor Market and Information Database (ALMIS)</a:t>
            </a:r>
          </a:p>
          <a:p>
            <a:pPr marL="0" indent="0" algn="ctr">
              <a:spcBef>
                <a:spcPts val="0"/>
              </a:spcBef>
              <a:spcAft>
                <a:spcPts val="0"/>
              </a:spcAft>
              <a:buNone/>
            </a:pPr>
            <a:r>
              <a:rPr lang="en-US" sz="1800" dirty="0">
                <a:latin typeface="Calibri" panose="020F0502020204030204" pitchFamily="34" charset="0"/>
                <a:cs typeface="Calibri" panose="020F0502020204030204" pitchFamily="34" charset="0"/>
              </a:rPr>
              <a:t>Workforce Information Database (WID)</a:t>
            </a:r>
          </a:p>
          <a:p>
            <a:pPr marL="0" indent="0" algn="ctr">
              <a:spcBef>
                <a:spcPts val="0"/>
              </a:spcBef>
              <a:spcAft>
                <a:spcPts val="0"/>
              </a:spcAft>
              <a:buNone/>
            </a:pPr>
            <a:endParaRPr lang="en-US" sz="1800" dirty="0">
              <a:latin typeface="Calibri" panose="020F0502020204030204" pitchFamily="34" charset="0"/>
              <a:cs typeface="Calibri" panose="020F0502020204030204" pitchFamily="34" charset="0"/>
            </a:endParaRPr>
          </a:p>
          <a:p>
            <a:pPr marL="0" indent="0" algn="l">
              <a:spcBef>
                <a:spcPts val="0"/>
              </a:spcBef>
              <a:spcAft>
                <a:spcPts val="0"/>
              </a:spcAft>
              <a:buNone/>
            </a:pPr>
            <a:r>
              <a:rPr lang="en-US" sz="1800" b="0" i="0" u="none" strike="noStrike" baseline="0" dirty="0">
                <a:latin typeface="Calibri" panose="020F0502020204030204" pitchFamily="34" charset="0"/>
                <a:cs typeface="Calibri" panose="020F0502020204030204" pitchFamily="34" charset="0"/>
              </a:rPr>
              <a:t>The WID Database is a Normalized, Relational Database Structure</a:t>
            </a:r>
            <a:endParaRPr lang="en-US" sz="18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E81B7A76-3F1F-464D-FB74-72F2B5931B99}"/>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5" name="Footer Placeholder 4">
            <a:extLst>
              <a:ext uri="{FF2B5EF4-FFF2-40B4-BE49-F238E27FC236}">
                <a16:creationId xmlns:a16="http://schemas.microsoft.com/office/drawing/2014/main" id="{609E68DC-A2D7-6208-1172-C9A952EF0405}"/>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302CDCB5-8B8A-F91B-2717-AE40C75BE8ED}"/>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43152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65CC-85BE-68EB-3777-985F3BD61628}"/>
              </a:ext>
            </a:extLst>
          </p:cNvPr>
          <p:cNvSpPr>
            <a:spLocks noGrp="1"/>
          </p:cNvSpPr>
          <p:nvPr>
            <p:ph type="title"/>
          </p:nvPr>
        </p:nvSpPr>
        <p:spPr/>
        <p:txBody>
          <a:bodyPr/>
          <a:lstStyle/>
          <a:p>
            <a:r>
              <a:rPr lang="en-US" dirty="0"/>
              <a:t>History, Why a WID?</a:t>
            </a:r>
          </a:p>
        </p:txBody>
      </p:sp>
      <p:sp>
        <p:nvSpPr>
          <p:cNvPr id="3" name="Content Placeholder 2">
            <a:extLst>
              <a:ext uri="{FF2B5EF4-FFF2-40B4-BE49-F238E27FC236}">
                <a16:creationId xmlns:a16="http://schemas.microsoft.com/office/drawing/2014/main" id="{5B57BEF8-30AE-6B8C-B329-3E0E83630E32}"/>
              </a:ext>
            </a:extLst>
          </p:cNvPr>
          <p:cNvSpPr>
            <a:spLocks noGrp="1"/>
          </p:cNvSpPr>
          <p:nvPr>
            <p:ph idx="1"/>
          </p:nvPr>
        </p:nvSpPr>
        <p:spPr>
          <a:xfrm>
            <a:off x="772160" y="1610517"/>
            <a:ext cx="10515600" cy="4351338"/>
          </a:xfrm>
        </p:spPr>
        <p:txBody>
          <a:bodyPr>
            <a:normAutofit fontScale="92500" lnSpcReduction="10000"/>
          </a:bodyPr>
          <a:lstStyle/>
          <a:p>
            <a:pPr marL="0" indent="0">
              <a:spcBef>
                <a:spcPts val="600"/>
              </a:spcBef>
              <a:spcAft>
                <a:spcPts val="0"/>
              </a:spcAft>
              <a:buNone/>
            </a:pPr>
            <a:r>
              <a:rPr lang="en-US" sz="1900" b="0" i="0" u="none" strike="noStrike" baseline="0" dirty="0">
                <a:latin typeface="+mj-lt"/>
              </a:rPr>
              <a:t>The final </a:t>
            </a:r>
            <a:r>
              <a:rPr lang="en-US" sz="1900" dirty="0">
                <a:latin typeface="+mj-lt"/>
              </a:rPr>
              <a:t>structure design for </a:t>
            </a:r>
            <a:r>
              <a:rPr lang="en-US" sz="1900" b="0" i="0" u="none" strike="noStrike" baseline="0" dirty="0">
                <a:latin typeface="+mj-lt"/>
              </a:rPr>
              <a:t>table layout for the WID Database includes:</a:t>
            </a:r>
          </a:p>
          <a:p>
            <a:pPr>
              <a:spcBef>
                <a:spcPts val="600"/>
              </a:spcBef>
              <a:spcAft>
                <a:spcPts val="0"/>
              </a:spcAft>
            </a:pPr>
            <a:r>
              <a:rPr lang="en-US" sz="1900" b="0" i="0" u="none" strike="noStrike" baseline="0" dirty="0">
                <a:latin typeface="+mj-lt"/>
              </a:rPr>
              <a:t> Lookup tables</a:t>
            </a:r>
          </a:p>
          <a:p>
            <a:pPr>
              <a:spcBef>
                <a:spcPts val="600"/>
              </a:spcBef>
              <a:spcAft>
                <a:spcPts val="0"/>
              </a:spcAft>
            </a:pPr>
            <a:r>
              <a:rPr lang="en-US" sz="1900" b="0" i="0" u="none" strike="noStrike" baseline="0" dirty="0">
                <a:latin typeface="+mj-lt"/>
              </a:rPr>
              <a:t> Data tables</a:t>
            </a:r>
          </a:p>
          <a:p>
            <a:pPr>
              <a:spcBef>
                <a:spcPts val="600"/>
              </a:spcBef>
              <a:spcAft>
                <a:spcPts val="0"/>
              </a:spcAft>
            </a:pPr>
            <a:r>
              <a:rPr lang="en-US" sz="1900" b="0" i="0" u="none" strike="noStrike" baseline="0" dirty="0">
                <a:latin typeface="+mj-lt"/>
              </a:rPr>
              <a:t> Crosswalk tables</a:t>
            </a:r>
          </a:p>
          <a:p>
            <a:pPr>
              <a:spcBef>
                <a:spcPts val="600"/>
              </a:spcBef>
              <a:spcAft>
                <a:spcPts val="0"/>
              </a:spcAft>
            </a:pPr>
            <a:r>
              <a:rPr lang="en-US" sz="1900" b="0" i="0" u="none" strike="noStrike" baseline="0" dirty="0">
                <a:latin typeface="+mj-lt"/>
              </a:rPr>
              <a:t> Tables of standard field values</a:t>
            </a:r>
          </a:p>
          <a:p>
            <a:pPr>
              <a:spcBef>
                <a:spcPts val="600"/>
              </a:spcBef>
              <a:spcAft>
                <a:spcPts val="0"/>
              </a:spcAft>
            </a:pPr>
            <a:r>
              <a:rPr lang="en-US" sz="1900" b="0" i="0" u="none" strike="noStrike" baseline="0" dirty="0">
                <a:latin typeface="+mj-lt"/>
              </a:rPr>
              <a:t> Administrative tables</a:t>
            </a:r>
          </a:p>
          <a:p>
            <a:pPr marL="0" indent="0">
              <a:spcBef>
                <a:spcPts val="600"/>
              </a:spcBef>
              <a:spcAft>
                <a:spcPts val="0"/>
              </a:spcAft>
              <a:buNone/>
            </a:pPr>
            <a:endParaRPr lang="en-US" sz="1900" b="0" i="0" u="none" strike="noStrike" baseline="0" dirty="0">
              <a:latin typeface="+mj-lt"/>
            </a:endParaRPr>
          </a:p>
          <a:p>
            <a:pPr marL="0" indent="0">
              <a:spcBef>
                <a:spcPts val="600"/>
              </a:spcBef>
              <a:spcAft>
                <a:spcPts val="0"/>
              </a:spcAft>
              <a:buNone/>
            </a:pPr>
            <a:r>
              <a:rPr lang="en-US" sz="1900" dirty="0">
                <a:latin typeface="+mj-lt"/>
              </a:rPr>
              <a:t>These tables contain data for Employment, Unemployment, Income, Population, Current Employment Statistics, Occupation and Industry codes and much more…</a:t>
            </a:r>
          </a:p>
          <a:p>
            <a:pPr marL="0" indent="0" algn="l">
              <a:buNone/>
            </a:pPr>
            <a:r>
              <a:rPr lang="en-US" sz="1900" b="0" i="0" u="none" strike="noStrike" baseline="0" dirty="0">
                <a:latin typeface="+mj-lt"/>
              </a:rPr>
              <a:t>The Employment and Training Administration of the U.S. Department of Labor Provides Funding </a:t>
            </a:r>
          </a:p>
          <a:p>
            <a:pPr marL="0" indent="0" algn="l">
              <a:buNone/>
            </a:pPr>
            <a:r>
              <a:rPr lang="en-US" sz="1900" dirty="0">
                <a:latin typeface="+mj-lt"/>
              </a:rPr>
              <a:t>Analyst Resource Center – (ARC) </a:t>
            </a:r>
            <a:r>
              <a:rPr lang="en-US" sz="1900" b="0" i="0" u="none" strike="noStrike" baseline="0" dirty="0">
                <a:latin typeface="+mj-lt"/>
              </a:rPr>
              <a:t>consists of members from the states to continue with updating the WID structure and provide for education and training on the WID.</a:t>
            </a:r>
          </a:p>
          <a:p>
            <a:pPr marL="0" indent="0">
              <a:spcBef>
                <a:spcPts val="600"/>
              </a:spcBef>
              <a:spcAft>
                <a:spcPts val="0"/>
              </a:spcAft>
              <a:buNone/>
            </a:pPr>
            <a:endParaRPr lang="en-US" dirty="0"/>
          </a:p>
        </p:txBody>
      </p:sp>
      <p:sp>
        <p:nvSpPr>
          <p:cNvPr id="4" name="Date Placeholder 3">
            <a:extLst>
              <a:ext uri="{FF2B5EF4-FFF2-40B4-BE49-F238E27FC236}">
                <a16:creationId xmlns:a16="http://schemas.microsoft.com/office/drawing/2014/main" id="{0E2AC785-EACC-A5E5-A26E-296827056A0D}"/>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0CA7FEAC-20D5-BFD2-027B-127AFB865705}"/>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64863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6A86-8772-AE7A-AEAA-3BEF90678E1E}"/>
              </a:ext>
            </a:extLst>
          </p:cNvPr>
          <p:cNvSpPr>
            <a:spLocks noGrp="1"/>
          </p:cNvSpPr>
          <p:nvPr>
            <p:ph type="title"/>
          </p:nvPr>
        </p:nvSpPr>
        <p:spPr/>
        <p:txBody>
          <a:bodyPr/>
          <a:lstStyle/>
          <a:p>
            <a:r>
              <a:rPr lang="en-US" dirty="0"/>
              <a:t>Major Changes and What Motivated Them</a:t>
            </a:r>
          </a:p>
        </p:txBody>
      </p:sp>
      <p:sp>
        <p:nvSpPr>
          <p:cNvPr id="3" name="Content Placeholder 2">
            <a:extLst>
              <a:ext uri="{FF2B5EF4-FFF2-40B4-BE49-F238E27FC236}">
                <a16:creationId xmlns:a16="http://schemas.microsoft.com/office/drawing/2014/main" id="{FC7AB375-B825-E8CD-B96E-B0BE09AA35FE}"/>
              </a:ext>
            </a:extLst>
          </p:cNvPr>
          <p:cNvSpPr>
            <a:spLocks noGrp="1"/>
          </p:cNvSpPr>
          <p:nvPr>
            <p:ph idx="1"/>
          </p:nvPr>
        </p:nvSpPr>
        <p:spPr/>
        <p:txBody>
          <a:bodyPr>
            <a:normAutofit lnSpcReduction="10000"/>
          </a:bodyPr>
          <a:lstStyle/>
          <a:p>
            <a:pPr marL="0" indent="0" algn="l">
              <a:buNone/>
            </a:pPr>
            <a:r>
              <a:rPr lang="en-US" sz="1800" b="0" i="0" u="none" strike="noStrike" baseline="0" dirty="0">
                <a:latin typeface="Tahoma" panose="020B0604030504040204" pitchFamily="34" charset="0"/>
              </a:rPr>
              <a:t>One of the charges </a:t>
            </a:r>
            <a:r>
              <a:rPr lang="en-US" sz="1800" dirty="0">
                <a:latin typeface="Tahoma" panose="020B0604030504040204" pitchFamily="34" charset="0"/>
              </a:rPr>
              <a:t>for the ARC is to update and suggest changes for the WID structure for both Major and Minor changes. </a:t>
            </a:r>
          </a:p>
          <a:p>
            <a:pPr marL="0" indent="0">
              <a:buNone/>
            </a:pPr>
            <a:r>
              <a:rPr lang="en-US" sz="1800" dirty="0">
                <a:latin typeface="Tahoma" panose="020B0604030504040204" pitchFamily="34" charset="0"/>
              </a:rPr>
              <a:t>Minor changes or a dot release versions such as 2.8 are items that don’t</a:t>
            </a:r>
            <a:r>
              <a:rPr lang="en-US" sz="1800" b="0" i="0" u="none" strike="noStrike" baseline="0" dirty="0">
                <a:latin typeface="Tahoma" panose="020B0604030504040204" pitchFamily="34" charset="0"/>
              </a:rPr>
              <a:t> change underlying structure of the database</a:t>
            </a:r>
            <a:r>
              <a:rPr lang="en-US" sz="1800" dirty="0">
                <a:latin typeface="Tahoma" panose="020B0604030504040204" pitchFamily="34" charset="0"/>
              </a:rPr>
              <a:t>. </a:t>
            </a:r>
            <a:endParaRPr lang="en-US" sz="1800" b="0" i="0" u="none" strike="noStrike" baseline="0" dirty="0">
              <a:latin typeface="Tahoma" panose="020B0604030504040204" pitchFamily="34" charset="0"/>
            </a:endParaRPr>
          </a:p>
          <a:p>
            <a:pPr marL="0" indent="0">
              <a:buNone/>
            </a:pPr>
            <a:r>
              <a:rPr lang="en-US" sz="1800" dirty="0">
                <a:latin typeface="Tahoma" panose="020B0604030504040204" pitchFamily="34" charset="0"/>
              </a:rPr>
              <a:t>Major changes are prime version changes and affect at least a majority if not all tables in the structure.</a:t>
            </a:r>
          </a:p>
          <a:p>
            <a:pPr marL="0" indent="0" algn="l">
              <a:buNone/>
            </a:pPr>
            <a:r>
              <a:rPr lang="en-US" sz="1800" b="0" i="0" u="none" strike="noStrike" baseline="0" dirty="0">
                <a:latin typeface="Tahoma" panose="020B0604030504040204" pitchFamily="34" charset="0"/>
              </a:rPr>
              <a:t>Changes have covered software restrictions, new data availability and/or priorities, state suggestions, data deprecation, in essence BLOAT.</a:t>
            </a:r>
          </a:p>
          <a:p>
            <a:pPr marL="0" indent="0" algn="ctr">
              <a:buNone/>
            </a:pPr>
            <a:r>
              <a:rPr lang="en-US" sz="1800" b="1" dirty="0"/>
              <a:t>Legacy Issues:</a:t>
            </a:r>
            <a:r>
              <a:rPr lang="en-US" sz="1800" dirty="0"/>
              <a:t> Over 20 years of structure changes.</a:t>
            </a:r>
            <a:br>
              <a:rPr lang="en-US" sz="1800" dirty="0"/>
            </a:br>
            <a:r>
              <a:rPr lang="en-US" sz="1800" b="1" dirty="0"/>
              <a:t>Maintenance Challenges:</a:t>
            </a:r>
            <a:r>
              <a:rPr lang="en-US" sz="1800" dirty="0"/>
              <a:t> Artifacts increasing error risks.</a:t>
            </a:r>
            <a:br>
              <a:rPr lang="en-US" sz="1800" dirty="0"/>
            </a:br>
            <a:r>
              <a:rPr lang="en-US" sz="1800" b="1" dirty="0"/>
              <a:t>Deprecation Complexity:</a:t>
            </a:r>
            <a:r>
              <a:rPr lang="en-US" sz="1800" dirty="0"/>
              <a:t> The implementation of deprecation caused confusion.</a:t>
            </a:r>
            <a:br>
              <a:rPr lang="en-US" sz="1800" dirty="0"/>
            </a:br>
            <a:r>
              <a:rPr lang="en-US" sz="1800" b="1" dirty="0"/>
              <a:t>Opportunity for Housekeeping:</a:t>
            </a:r>
            <a:r>
              <a:rPr lang="en-US" sz="1800" dirty="0"/>
              <a:t> WID 3.0 provides a chance to clean up.</a:t>
            </a:r>
          </a:p>
          <a:p>
            <a:pPr marL="0" indent="0" algn="l">
              <a:buNone/>
            </a:pPr>
            <a:endParaRPr lang="en-US" sz="1800" b="0" i="0" u="none" strike="noStrike" baseline="0" dirty="0">
              <a:latin typeface="Tahoma" panose="020B0604030504040204" pitchFamily="34" charset="0"/>
            </a:endParaRPr>
          </a:p>
          <a:p>
            <a:pPr marL="0" indent="0" algn="l">
              <a:buNone/>
            </a:pPr>
            <a:endParaRPr lang="en-US" dirty="0"/>
          </a:p>
        </p:txBody>
      </p:sp>
      <p:sp>
        <p:nvSpPr>
          <p:cNvPr id="4" name="Date Placeholder 3">
            <a:extLst>
              <a:ext uri="{FF2B5EF4-FFF2-40B4-BE49-F238E27FC236}">
                <a16:creationId xmlns:a16="http://schemas.microsoft.com/office/drawing/2014/main" id="{0C9F9C15-EF72-EE47-12BA-FB7F69C806EA}"/>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5" name="Footer Placeholder 4">
            <a:extLst>
              <a:ext uri="{FF2B5EF4-FFF2-40B4-BE49-F238E27FC236}">
                <a16:creationId xmlns:a16="http://schemas.microsoft.com/office/drawing/2014/main" id="{4FD60F76-8231-BC14-3EE3-CE4A7C832DF4}"/>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51D13227-34CB-3001-7A1E-D5798C9F4C48}"/>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21609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FC09-CA94-5DD0-D336-B3E2DD765EE7}"/>
              </a:ext>
            </a:extLst>
          </p:cNvPr>
          <p:cNvSpPr>
            <a:spLocks noGrp="1"/>
          </p:cNvSpPr>
          <p:nvPr>
            <p:ph type="title"/>
          </p:nvPr>
        </p:nvSpPr>
        <p:spPr/>
        <p:txBody>
          <a:bodyPr/>
          <a:lstStyle/>
          <a:p>
            <a:r>
              <a:rPr lang="en-US" dirty="0"/>
              <a:t>Major Changes and What Motivated Them</a:t>
            </a:r>
          </a:p>
        </p:txBody>
      </p:sp>
      <p:sp>
        <p:nvSpPr>
          <p:cNvPr id="3" name="Content Placeholder 2">
            <a:extLst>
              <a:ext uri="{FF2B5EF4-FFF2-40B4-BE49-F238E27FC236}">
                <a16:creationId xmlns:a16="http://schemas.microsoft.com/office/drawing/2014/main" id="{6193540C-4633-3D4B-3DF3-D2667D8FF9D3}"/>
              </a:ext>
            </a:extLst>
          </p:cNvPr>
          <p:cNvSpPr>
            <a:spLocks noGrp="1"/>
          </p:cNvSpPr>
          <p:nvPr>
            <p:ph idx="1"/>
          </p:nvPr>
        </p:nvSpPr>
        <p:spPr>
          <a:xfrm>
            <a:off x="462886" y="1866568"/>
            <a:ext cx="11084949" cy="4351338"/>
          </a:xfrm>
        </p:spPr>
        <p:txBody>
          <a:bodyPr>
            <a:normAutofit/>
          </a:bodyPr>
          <a:lstStyle/>
          <a:p>
            <a:endParaRPr lang="en-US" dirty="0"/>
          </a:p>
          <a:p>
            <a:endParaRPr lang="en-US" dirty="0"/>
          </a:p>
        </p:txBody>
      </p:sp>
      <p:sp>
        <p:nvSpPr>
          <p:cNvPr id="4" name="Date Placeholder 3">
            <a:extLst>
              <a:ext uri="{FF2B5EF4-FFF2-40B4-BE49-F238E27FC236}">
                <a16:creationId xmlns:a16="http://schemas.microsoft.com/office/drawing/2014/main" id="{2E63F6EF-945F-6022-31CB-4B495EABA35D}"/>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787E9D35-9F2B-F7EA-8FA2-4A99BACB3AD4}"/>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5" name="TextBox 4">
            <a:extLst>
              <a:ext uri="{FF2B5EF4-FFF2-40B4-BE49-F238E27FC236}">
                <a16:creationId xmlns:a16="http://schemas.microsoft.com/office/drawing/2014/main" id="{71ADF8F4-3516-B073-0454-409064D963AF}"/>
              </a:ext>
            </a:extLst>
          </p:cNvPr>
          <p:cNvSpPr txBox="1"/>
          <p:nvPr/>
        </p:nvSpPr>
        <p:spPr>
          <a:xfrm>
            <a:off x="762000" y="1866568"/>
            <a:ext cx="10591800" cy="4247317"/>
          </a:xfrm>
          <a:prstGeom prst="rect">
            <a:avLst/>
          </a:prstGeom>
          <a:noFill/>
        </p:spPr>
        <p:txBody>
          <a:bodyPr wrap="square" rtlCol="0">
            <a:spAutoFit/>
          </a:bodyPr>
          <a:lstStyle/>
          <a:p>
            <a:r>
              <a:rPr lang="en-US" dirty="0"/>
              <a:t>The First Major Change was version 1.1 to 2.0</a:t>
            </a:r>
          </a:p>
          <a:p>
            <a:r>
              <a:rPr lang="en-US" dirty="0"/>
              <a:t>Version 1.0 was release in 1997 by 2002 version 2.0 was released.</a:t>
            </a:r>
          </a:p>
          <a:p>
            <a:pPr lvl="1" algn="ctr"/>
            <a:r>
              <a:rPr lang="en-US" b="1" dirty="0"/>
              <a:t>Changes From 1.1 to 2.0</a:t>
            </a:r>
          </a:p>
          <a:p>
            <a:pPr lvl="1" algn="ctr"/>
            <a:r>
              <a:rPr lang="en-US" b="1" i="0" u="none" strike="noStrike" baseline="0" dirty="0">
                <a:solidFill>
                  <a:srgbClr val="000000"/>
                </a:solidFill>
                <a:latin typeface="Calibri" panose="020F0502020204030204" pitchFamily="34" charset="0"/>
                <a:cs typeface="Calibri" panose="020F0502020204030204" pitchFamily="34" charset="0"/>
              </a:rPr>
              <a:t>Number of Tables Added: 36</a:t>
            </a:r>
          </a:p>
          <a:p>
            <a:pPr lvl="1" algn="ctr"/>
            <a:r>
              <a:rPr lang="en-US" b="1" i="0" u="none" strike="noStrike" baseline="0" dirty="0">
                <a:solidFill>
                  <a:srgbClr val="000000"/>
                </a:solidFill>
                <a:latin typeface="Calibri" panose="020F0502020204030204" pitchFamily="34" charset="0"/>
                <a:cs typeface="Calibri" panose="020F0502020204030204" pitchFamily="34" charset="0"/>
              </a:rPr>
              <a:t>Number of Tables Changed: 42</a:t>
            </a:r>
          </a:p>
          <a:p>
            <a:pPr lvl="1" algn="ctr"/>
            <a:r>
              <a:rPr lang="en-US" b="1" i="0" u="none" strike="noStrike" baseline="0" dirty="0">
                <a:solidFill>
                  <a:srgbClr val="000000"/>
                </a:solidFill>
                <a:latin typeface="Calibri" panose="020F0502020204030204" pitchFamily="34" charset="0"/>
                <a:cs typeface="Calibri" panose="020F0502020204030204" pitchFamily="34" charset="0"/>
              </a:rPr>
              <a:t>Number of Tables Deleted: 11</a:t>
            </a:r>
          </a:p>
          <a:p>
            <a:pPr lvl="1" algn="ctr"/>
            <a:r>
              <a:rPr lang="en-US" b="1" i="0" u="none" strike="noStrike" baseline="0" dirty="0">
                <a:solidFill>
                  <a:srgbClr val="000000"/>
                </a:solidFill>
                <a:latin typeface="Calibri" panose="020F0502020204030204" pitchFamily="34" charset="0"/>
                <a:cs typeface="Calibri" panose="020F0502020204030204" pitchFamily="34" charset="0"/>
              </a:rPr>
              <a:t>Number of Tables Unchanged: 72</a:t>
            </a:r>
          </a:p>
          <a:p>
            <a:pPr lvl="1"/>
            <a:r>
              <a:rPr lang="en-US" i="0" u="none" strike="noStrike" baseline="0" dirty="0">
                <a:solidFill>
                  <a:srgbClr val="005566"/>
                </a:solidFill>
                <a:latin typeface="Calibri" panose="020F0502020204030204" pitchFamily="34" charset="0"/>
                <a:cs typeface="Calibri" panose="020F0502020204030204" pitchFamily="34" charset="0"/>
              </a:rPr>
              <a:t>In 2025 the second major release 2.8 to 3.0 </a:t>
            </a:r>
          </a:p>
          <a:p>
            <a:pPr marL="457200" lvl="1" indent="0" algn="ctr">
              <a:buNone/>
            </a:pPr>
            <a:r>
              <a:rPr lang="en-US" b="1" dirty="0"/>
              <a:t>Changes From 2.8 to 3.0</a:t>
            </a:r>
          </a:p>
          <a:p>
            <a:pPr marL="457200" lvl="1" indent="0" algn="ctr">
              <a:buNone/>
            </a:pPr>
            <a:r>
              <a:rPr lang="en-US" b="1" i="0" u="none" strike="noStrike" baseline="0" dirty="0">
                <a:solidFill>
                  <a:srgbClr val="000000"/>
                </a:solidFill>
                <a:latin typeface="Calibri" panose="020F0502020204030204" pitchFamily="34" charset="0"/>
                <a:cs typeface="Calibri" panose="020F0502020204030204" pitchFamily="34" charset="0"/>
              </a:rPr>
              <a:t>Total Number of Tables 220 (ver. 2.8) 121 (ver. 3.0)</a:t>
            </a:r>
          </a:p>
          <a:p>
            <a:pPr marL="457200" lvl="1" indent="0" algn="ctr">
              <a:buNone/>
            </a:pPr>
            <a:r>
              <a:rPr lang="en-US" b="1" i="0" u="none" strike="noStrike" baseline="0" dirty="0">
                <a:solidFill>
                  <a:srgbClr val="000000"/>
                </a:solidFill>
                <a:latin typeface="Calibri" panose="020F0502020204030204" pitchFamily="34" charset="0"/>
                <a:cs typeface="Calibri" panose="020F0502020204030204" pitchFamily="34" charset="0"/>
              </a:rPr>
              <a:t>Number of Tables Added: 10</a:t>
            </a:r>
          </a:p>
          <a:p>
            <a:pPr marL="457200" lvl="1" indent="0" algn="ctr">
              <a:buNone/>
            </a:pPr>
            <a:r>
              <a:rPr lang="en-US" b="1" i="0" u="none" strike="noStrike" baseline="0" dirty="0">
                <a:solidFill>
                  <a:srgbClr val="000000"/>
                </a:solidFill>
                <a:latin typeface="Calibri" panose="020F0502020204030204" pitchFamily="34" charset="0"/>
                <a:cs typeface="Calibri" panose="020F0502020204030204" pitchFamily="34" charset="0"/>
              </a:rPr>
              <a:t>Number of Tables Changed: 117 </a:t>
            </a:r>
          </a:p>
          <a:p>
            <a:pPr marL="457200" lvl="1" indent="0" algn="ctr">
              <a:buNone/>
            </a:pPr>
            <a:r>
              <a:rPr lang="en-US" b="1" i="0" u="none" strike="noStrike" baseline="0" dirty="0">
                <a:solidFill>
                  <a:srgbClr val="000000"/>
                </a:solidFill>
                <a:latin typeface="Calibri" panose="020F0502020204030204" pitchFamily="34" charset="0"/>
                <a:cs typeface="Calibri" panose="020F0502020204030204" pitchFamily="34" charset="0"/>
              </a:rPr>
              <a:t>Number of Tables Deleted: 109</a:t>
            </a:r>
          </a:p>
          <a:p>
            <a:pPr marL="457200" lvl="1" indent="0" algn="ctr">
              <a:buNone/>
            </a:pPr>
            <a:r>
              <a:rPr lang="en-US" b="1" i="0" u="none" strike="noStrike" baseline="0" dirty="0">
                <a:solidFill>
                  <a:srgbClr val="000000"/>
                </a:solidFill>
                <a:latin typeface="Calibri" panose="020F0502020204030204" pitchFamily="34" charset="0"/>
                <a:cs typeface="Calibri" panose="020F0502020204030204" pitchFamily="34" charset="0"/>
              </a:rPr>
              <a:t>Number of Tables Unchanged: 4 (21)</a:t>
            </a:r>
          </a:p>
          <a:p>
            <a:pPr lvl="1"/>
            <a:endParaRPr lang="en-US" i="0" u="none" strike="noStrike" baseline="0" dirty="0">
              <a:solidFill>
                <a:srgbClr val="0055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67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FC09-CA94-5DD0-D336-B3E2DD765EE7}"/>
              </a:ext>
            </a:extLst>
          </p:cNvPr>
          <p:cNvSpPr>
            <a:spLocks noGrp="1"/>
          </p:cNvSpPr>
          <p:nvPr>
            <p:ph type="title"/>
          </p:nvPr>
        </p:nvSpPr>
        <p:spPr/>
        <p:txBody>
          <a:bodyPr/>
          <a:lstStyle/>
          <a:p>
            <a:r>
              <a:rPr lang="en-US" dirty="0"/>
              <a:t>Major Changes and What Motivated Them</a:t>
            </a:r>
          </a:p>
        </p:txBody>
      </p:sp>
      <p:sp>
        <p:nvSpPr>
          <p:cNvPr id="3" name="Content Placeholder 2">
            <a:extLst>
              <a:ext uri="{FF2B5EF4-FFF2-40B4-BE49-F238E27FC236}">
                <a16:creationId xmlns:a16="http://schemas.microsoft.com/office/drawing/2014/main" id="{6193540C-4633-3D4B-3DF3-D2667D8FF9D3}"/>
              </a:ext>
            </a:extLst>
          </p:cNvPr>
          <p:cNvSpPr>
            <a:spLocks noGrp="1"/>
          </p:cNvSpPr>
          <p:nvPr>
            <p:ph idx="1"/>
          </p:nvPr>
        </p:nvSpPr>
        <p:spPr>
          <a:xfrm>
            <a:off x="462886" y="1329179"/>
            <a:ext cx="11084949" cy="5222450"/>
          </a:xfrm>
        </p:spPr>
        <p:txBody>
          <a:bodyPr>
            <a:normAutofit fontScale="77500" lnSpcReduction="20000"/>
          </a:bodyPr>
          <a:lstStyle/>
          <a:p>
            <a:pPr marL="0" indent="0">
              <a:buNone/>
            </a:pPr>
            <a:r>
              <a:rPr lang="en-US" sz="3200" b="1" dirty="0"/>
              <a:t>Modernization</a:t>
            </a:r>
            <a:br>
              <a:rPr lang="en-US" b="1" dirty="0"/>
            </a:br>
            <a:r>
              <a:rPr lang="en-US" b="1" dirty="0"/>
              <a:t>Technology Over Structure:</a:t>
            </a:r>
            <a:r>
              <a:rPr lang="en-US" dirty="0"/>
              <a:t> Recent committee efforts have emphasized leveraging modern technology.</a:t>
            </a:r>
          </a:p>
          <a:p>
            <a:pPr marL="0" indent="0">
              <a:buNone/>
            </a:pPr>
            <a:br>
              <a:rPr lang="en-US" dirty="0"/>
            </a:br>
            <a:r>
              <a:rPr lang="en-US" b="1" dirty="0"/>
              <a:t>Field Name Usability:</a:t>
            </a:r>
            <a:r>
              <a:rPr lang="en-US" dirty="0"/>
              <a:t> Cryptic field names, human-readable field names improves future development and onboarding.</a:t>
            </a:r>
          </a:p>
          <a:p>
            <a:pPr marL="0" indent="0">
              <a:buNone/>
            </a:pPr>
            <a:br>
              <a:rPr lang="en-US" dirty="0"/>
            </a:br>
            <a:r>
              <a:rPr lang="en-US" b="1" dirty="0" err="1"/>
              <a:t>AreaTypeVersion</a:t>
            </a:r>
            <a:r>
              <a:rPr lang="en-US" b="1" dirty="0"/>
              <a:t> Solution:</a:t>
            </a:r>
            <a:endParaRPr lang="en-US" dirty="0"/>
          </a:p>
          <a:p>
            <a:pPr marL="742950" lvl="1" indent="-285750">
              <a:buFont typeface="Arial" panose="020B0604020202020204" pitchFamily="34" charset="0"/>
              <a:buChar char="•"/>
            </a:pPr>
            <a:r>
              <a:rPr lang="en-US" b="1" dirty="0"/>
              <a:t>Consistency Across States:</a:t>
            </a:r>
            <a:r>
              <a:rPr lang="en-US" dirty="0"/>
              <a:t> Frequent changes to MSA (Metropolitan Statistical Area) definitions.</a:t>
            </a:r>
          </a:p>
          <a:p>
            <a:pPr marL="742950" lvl="1" indent="-285750">
              <a:buFont typeface="Arial" panose="020B0604020202020204" pitchFamily="34" charset="0"/>
              <a:buChar char="•"/>
            </a:pPr>
            <a:r>
              <a:rPr lang="en-US" b="1" dirty="0"/>
              <a:t>API Compatibility:</a:t>
            </a:r>
            <a:r>
              <a:rPr lang="en-US" dirty="0"/>
              <a:t> Inconsistent MSA implementation complicates cross-state data API calls. </a:t>
            </a:r>
          </a:p>
          <a:p>
            <a:pPr marL="0" indent="0">
              <a:buNone/>
            </a:pPr>
            <a:r>
              <a:rPr lang="en-US" sz="3100" b="1" dirty="0"/>
              <a:t>General</a:t>
            </a:r>
            <a:r>
              <a:rPr lang="en-US" sz="4000" b="1" dirty="0"/>
              <a:t> </a:t>
            </a:r>
            <a:r>
              <a:rPr lang="en-US" sz="3100" b="1" dirty="0"/>
              <a:t>Cleanup (Housekeeping)</a:t>
            </a:r>
            <a:br>
              <a:rPr lang="en-US" b="1" dirty="0"/>
            </a:br>
            <a:r>
              <a:rPr lang="en-US" b="1" dirty="0"/>
              <a:t>User-Friendly Field Names:</a:t>
            </a:r>
            <a:r>
              <a:rPr lang="en-US" dirty="0"/>
              <a:t> Simplified field names help onboard new hires and reduce training time.</a:t>
            </a:r>
            <a:br>
              <a:rPr lang="en-US" dirty="0"/>
            </a:br>
            <a:r>
              <a:rPr lang="en-US" b="1" dirty="0"/>
              <a:t>Descriptive Content:</a:t>
            </a:r>
            <a:r>
              <a:rPr lang="en-US" dirty="0"/>
              <a:t> Expanded title and description fields prevent issues when loading descriptive content.</a:t>
            </a:r>
            <a:br>
              <a:rPr lang="en-US" dirty="0"/>
            </a:br>
            <a:r>
              <a:rPr lang="en-US" b="1" dirty="0"/>
              <a:t>Projection Table Consistency:</a:t>
            </a:r>
            <a:r>
              <a:rPr lang="en-US" dirty="0"/>
              <a:t> Previously inconsistent projection methods are now aligned with other tables, enhancing clarity.</a:t>
            </a:r>
          </a:p>
        </p:txBody>
      </p:sp>
      <p:sp>
        <p:nvSpPr>
          <p:cNvPr id="4" name="Date Placeholder 3">
            <a:extLst>
              <a:ext uri="{FF2B5EF4-FFF2-40B4-BE49-F238E27FC236}">
                <a16:creationId xmlns:a16="http://schemas.microsoft.com/office/drawing/2014/main" id="{2E63F6EF-945F-6022-31CB-4B495EABA35D}"/>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787E9D35-9F2B-F7EA-8FA2-4A99BACB3AD4}"/>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12686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5A42FB-6D24-BB5F-39A6-2BDDE81C419C}"/>
              </a:ext>
            </a:extLst>
          </p:cNvPr>
          <p:cNvSpPr>
            <a:spLocks noGrp="1"/>
          </p:cNvSpPr>
          <p:nvPr>
            <p:ph type="ctrTitle"/>
          </p:nvPr>
        </p:nvSpPr>
        <p:spPr>
          <a:xfrm>
            <a:off x="0" y="502088"/>
            <a:ext cx="12192000" cy="1199223"/>
          </a:xfrm>
        </p:spPr>
        <p:txBody>
          <a:bodyPr/>
          <a:lstStyle/>
          <a:p>
            <a:r>
              <a:rPr lang="en-US" dirty="0"/>
              <a:t>Requirements</a:t>
            </a:r>
          </a:p>
        </p:txBody>
      </p:sp>
      <p:sp>
        <p:nvSpPr>
          <p:cNvPr id="4" name="Date Placeholder 3">
            <a:extLst>
              <a:ext uri="{FF2B5EF4-FFF2-40B4-BE49-F238E27FC236}">
                <a16:creationId xmlns:a16="http://schemas.microsoft.com/office/drawing/2014/main" id="{F61B6347-E6D0-796A-386A-0D753A4FE831}"/>
              </a:ext>
            </a:extLst>
          </p:cNvPr>
          <p:cNvSpPr>
            <a:spLocks noGrp="1"/>
          </p:cNvSpPr>
          <p:nvPr>
            <p:ph type="dt" sz="half" idx="15"/>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378692D6-8672-C154-5435-48CF3EE63A30}"/>
              </a:ext>
            </a:extLst>
          </p:cNvPr>
          <p:cNvSpPr>
            <a:spLocks noGrp="1"/>
          </p:cNvSpPr>
          <p:nvPr>
            <p:ph type="sldNum" sz="quarter" idx="16"/>
          </p:nvPr>
        </p:nvSpPr>
        <p:spPr/>
        <p:txBody>
          <a:bodyPr/>
          <a:lstStyle/>
          <a:p>
            <a:fld id="{48F63A3B-78C7-47BE-AE5E-E10140E04643}" type="slidenum">
              <a:rPr lang="en-US" smtClean="0"/>
              <a:t>8</a:t>
            </a:fld>
            <a:endParaRPr lang="en-US" dirty="0"/>
          </a:p>
        </p:txBody>
      </p:sp>
      <p:sp>
        <p:nvSpPr>
          <p:cNvPr id="10" name="TextBox 9">
            <a:extLst>
              <a:ext uri="{FF2B5EF4-FFF2-40B4-BE49-F238E27FC236}">
                <a16:creationId xmlns:a16="http://schemas.microsoft.com/office/drawing/2014/main" id="{8D341A10-9947-97A6-9E70-A53FFE7CC47E}"/>
              </a:ext>
            </a:extLst>
          </p:cNvPr>
          <p:cNvSpPr txBox="1"/>
          <p:nvPr/>
        </p:nvSpPr>
        <p:spPr>
          <a:xfrm>
            <a:off x="3385347" y="2458014"/>
            <a:ext cx="6505785" cy="2080057"/>
          </a:xfrm>
          <a:prstGeom prst="rect">
            <a:avLst/>
          </a:prstGeom>
          <a:noFill/>
        </p:spPr>
        <p:txBody>
          <a:bodyPr wrap="square" rtlCol="0">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Times New Roman" panose="02020603050405020304" pitchFamily="18" charset="0"/>
              </a:rPr>
              <a:t>State Requirements vs. WIGS Requirements</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Times New Roman" panose="02020603050405020304" pitchFamily="18" charset="0"/>
              </a:rPr>
              <a:t>What is a Core Table?</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Times New Roman" panose="02020603050405020304" pitchFamily="18" charset="0"/>
              </a:rPr>
              <a:t>What Data Do You Need to Maintain?</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Times New Roman" panose="02020603050405020304" pitchFamily="18" charset="0"/>
              </a:rPr>
              <a:t>Where Do You Get It?</a:t>
            </a:r>
            <a:endParaRPr lang="en-US" sz="2400" dirty="0">
              <a:effectLst/>
              <a:latin typeface="Calibri" panose="020F0502020204030204" pitchFamily="34" charset="0"/>
              <a:ea typeface="Calibri" panose="020F0502020204030204" pitchFamily="34" charset="0"/>
            </a:endParaRPr>
          </a:p>
          <a:p>
            <a:endParaRPr lang="en-US" sz="2400" dirty="0"/>
          </a:p>
        </p:txBody>
      </p:sp>
    </p:spTree>
    <p:extLst>
      <p:ext uri="{BB962C8B-B14F-4D97-AF65-F5344CB8AC3E}">
        <p14:creationId xmlns:p14="http://schemas.microsoft.com/office/powerpoint/2010/main" val="89697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Requirements</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1/15/2025</a:t>
            </a:fld>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3" name="TextBox 2">
            <a:extLst>
              <a:ext uri="{FF2B5EF4-FFF2-40B4-BE49-F238E27FC236}">
                <a16:creationId xmlns:a16="http://schemas.microsoft.com/office/drawing/2014/main" id="{1C7310DA-95C8-499C-C096-30700479C2E2}"/>
              </a:ext>
            </a:extLst>
          </p:cNvPr>
          <p:cNvSpPr txBox="1"/>
          <p:nvPr/>
        </p:nvSpPr>
        <p:spPr>
          <a:xfrm>
            <a:off x="571501" y="1732666"/>
            <a:ext cx="11220450" cy="2816156"/>
          </a:xfrm>
          <a:prstGeom prst="rect">
            <a:avLst/>
          </a:prstGeom>
          <a:noFill/>
        </p:spPr>
        <p:txBody>
          <a:bodyPr wrap="square" rtlCol="0">
            <a:spAutoFit/>
          </a:bodyPr>
          <a:lstStyle/>
          <a:p>
            <a:r>
              <a:rPr lang="en-US" sz="2400" b="1" dirty="0"/>
              <a:t>State Requirements vs. WIGS Requirements</a:t>
            </a:r>
          </a:p>
          <a:p>
            <a:r>
              <a:rPr lang="en-US" sz="2400" dirty="0"/>
              <a:t>Per the TEGL, the WID should be populated and maintained for consistent and reliable data across jurisdictions.  </a:t>
            </a:r>
          </a:p>
          <a:p>
            <a:endParaRPr lang="en-US" sz="1200" dirty="0"/>
          </a:p>
          <a:p>
            <a:r>
              <a:rPr lang="en-US" sz="2400" dirty="0"/>
              <a:t>Published data should be stored in WID format where it’s defined for a subject, but only </a:t>
            </a:r>
            <a:r>
              <a:rPr lang="en-US" sz="2400" dirty="0">
                <a:hlinkClick r:id="rId3"/>
              </a:rPr>
              <a:t>Core Tables </a:t>
            </a:r>
            <a:r>
              <a:rPr lang="en-US" sz="2400" dirty="0"/>
              <a:t>are required. </a:t>
            </a:r>
          </a:p>
          <a:p>
            <a:endParaRPr lang="en-US" sz="1100" dirty="0"/>
          </a:p>
          <a:p>
            <a:pPr marL="342900" indent="-342900">
              <a:buFontTx/>
              <a:buChar char="-"/>
            </a:pPr>
            <a:endParaRPr lang="en-US" sz="1000" dirty="0"/>
          </a:p>
          <a:p>
            <a:endParaRPr lang="en-US" sz="2400" dirty="0"/>
          </a:p>
        </p:txBody>
      </p:sp>
    </p:spTree>
    <p:extLst>
      <p:ext uri="{BB962C8B-B14F-4D97-AF65-F5344CB8AC3E}">
        <p14:creationId xmlns:p14="http://schemas.microsoft.com/office/powerpoint/2010/main" val="24052002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a27f72-aaa3-479a-8056-4d1f482f6428" xsi:nil="true"/>
    <lcf76f155ced4ddcb4097134ff3c332f xmlns="11b35ced-cbbd-4bb6-a753-082a779fef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A8F766A8A5C4439D1F9E47463AE977" ma:contentTypeVersion="12" ma:contentTypeDescription="Create a new document." ma:contentTypeScope="" ma:versionID="c6eded261bb585ac884e3917fe6e4589">
  <xsd:schema xmlns:xsd="http://www.w3.org/2001/XMLSchema" xmlns:xs="http://www.w3.org/2001/XMLSchema" xmlns:p="http://schemas.microsoft.com/office/2006/metadata/properties" xmlns:ns2="11b35ced-cbbd-4bb6-a753-082a779fefc4" xmlns:ns3="91a27f72-aaa3-479a-8056-4d1f482f6428" targetNamespace="http://schemas.microsoft.com/office/2006/metadata/properties" ma:root="true" ma:fieldsID="68c8047b2e2cae5e4fdd5d2945075ea8" ns2:_="" ns3:_="">
    <xsd:import namespace="11b35ced-cbbd-4bb6-a753-082a779fefc4"/>
    <xsd:import namespace="91a27f72-aaa3-479a-8056-4d1f482f64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35ced-cbbd-4bb6-a753-082a779fe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a27f72-aaa3-479a-8056-4d1f482f64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f6bc12-f1ad-477b-a311-a0c105f128e1}" ma:internalName="TaxCatchAll" ma:showField="CatchAllData" ma:web="91a27f72-aaa3-479a-8056-4d1f482f6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91a27f72-aaa3-479a-8056-4d1f482f642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1b35ced-cbbd-4bb6-a753-082a779fefc4"/>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C1004E-2A3C-4C2C-8145-E19291CFC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35ced-cbbd-4bb6-a753-082a779fefc4"/>
    <ds:schemaRef ds:uri="91a27f72-aaa3-479a-8056-4d1f482f6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MN.IT</Template>
  <TotalTime>41855</TotalTime>
  <Words>1650</Words>
  <Application>Microsoft Office PowerPoint</Application>
  <PresentationFormat>Widescreen</PresentationFormat>
  <Paragraphs>224</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NeueHaasGroteskText Std</vt:lpstr>
      <vt:lpstr>Symbol</vt:lpstr>
      <vt:lpstr>Tahoma</vt:lpstr>
      <vt:lpstr>MN.IT</vt:lpstr>
      <vt:lpstr>WID 3.0 Training January 2025</vt:lpstr>
      <vt:lpstr>History, Why a WID?</vt:lpstr>
      <vt:lpstr>History, Why a WID?</vt:lpstr>
      <vt:lpstr>History, Why a WID?</vt:lpstr>
      <vt:lpstr>Major Changes and What Motivated Them</vt:lpstr>
      <vt:lpstr>Major Changes and What Motivated Them</vt:lpstr>
      <vt:lpstr>Major Changes and What Motivated Them</vt:lpstr>
      <vt:lpstr>Requirements</vt:lpstr>
      <vt:lpstr>Requirements</vt:lpstr>
      <vt:lpstr>Requirements</vt:lpstr>
      <vt:lpstr>Requirements</vt:lpstr>
      <vt:lpstr>Requirements</vt:lpstr>
      <vt:lpstr>Requirements</vt:lpstr>
      <vt:lpstr>Navigating the Website</vt:lpstr>
      <vt:lpstr>Navigating the Website</vt:lpstr>
      <vt:lpstr>Navigating the Website</vt:lpstr>
      <vt:lpstr>Navigating the Website</vt:lpstr>
      <vt:lpstr>Available Resources for Migration</vt:lpstr>
      <vt:lpstr>Available Resources for Migration</vt:lpstr>
      <vt:lpstr>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Rohrer, Amanda (DEED)</cp:lastModifiedBy>
  <cp:revision>696</cp:revision>
  <cp:lastPrinted>2017-03-14T16:27:36Z</cp:lastPrinted>
  <dcterms:created xsi:type="dcterms:W3CDTF">2016-01-06T16:54:03Z</dcterms:created>
  <dcterms:modified xsi:type="dcterms:W3CDTF">2025-01-17T13:07:24Z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0x0101003FA8F766A8A5C4439D1F9E47463AE977</vt:lpwstr>
  </property>
  <property fmtid="{D5CDD505-2E9C-101B-9397-08002B2CF9AE}" pid="3" name="MediaServiceImageTags">
    <vt:lpwstr/>
  </property>
</Properties>
</file>